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sldIdLst>
    <p:sldId id="256" r:id="rId2"/>
    <p:sldId id="257" r:id="rId3"/>
    <p:sldId id="276" r:id="rId4"/>
    <p:sldId id="274" r:id="rId5"/>
    <p:sldId id="278" r:id="rId6"/>
    <p:sldId id="277" r:id="rId7"/>
    <p:sldId id="275" r:id="rId8"/>
    <p:sldId id="273" r:id="rId9"/>
    <p:sldId id="281" r:id="rId10"/>
    <p:sldId id="303" r:id="rId11"/>
    <p:sldId id="294" r:id="rId12"/>
    <p:sldId id="283" r:id="rId13"/>
    <p:sldId id="295" r:id="rId14"/>
    <p:sldId id="282" r:id="rId15"/>
    <p:sldId id="306" r:id="rId16"/>
    <p:sldId id="297" r:id="rId17"/>
    <p:sldId id="284" r:id="rId18"/>
    <p:sldId id="298" r:id="rId19"/>
    <p:sldId id="262" r:id="rId20"/>
    <p:sldId id="305" r:id="rId21"/>
    <p:sldId id="299" r:id="rId22"/>
    <p:sldId id="263" r:id="rId23"/>
    <p:sldId id="307" r:id="rId24"/>
    <p:sldId id="296" r:id="rId25"/>
    <p:sldId id="292" r:id="rId26"/>
    <p:sldId id="302" r:id="rId27"/>
    <p:sldId id="300" r:id="rId28"/>
    <p:sldId id="287" r:id="rId29"/>
    <p:sldId id="288" r:id="rId30"/>
    <p:sldId id="290" r:id="rId31"/>
    <p:sldId id="291" r:id="rId32"/>
    <p:sldId id="293"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60"/>
  </p:normalViewPr>
  <p:slideViewPr>
    <p:cSldViewPr snapToGrid="0">
      <p:cViewPr varScale="1">
        <p:scale>
          <a:sx n="84" d="100"/>
          <a:sy n="84" d="100"/>
        </p:scale>
        <p:origin x="518"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ZA" sz="3200" dirty="0"/>
              <a:t>Figure </a:t>
            </a:r>
            <a:r>
              <a:rPr lang="en-ZA" sz="3200" dirty="0" smtClean="0"/>
              <a:t>1a: Botswana Pupil </a:t>
            </a:r>
            <a:r>
              <a:rPr lang="en-ZA" sz="3200" dirty="0"/>
              <a:t>Mean Reading Score</a:t>
            </a:r>
          </a:p>
        </c:rich>
      </c:tx>
      <c:overlay val="0"/>
    </c:title>
    <c:autoTitleDeleted val="0"/>
    <c:plotArea>
      <c:layout/>
      <c:bar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sz="28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 in Microsoft Word]Sheet2'!$B$34:$D$34</c:f>
              <c:strCache>
                <c:ptCount val="3"/>
                <c:pt idx="0">
                  <c:v>SACMEQ II</c:v>
                </c:pt>
                <c:pt idx="1">
                  <c:v>SACMEQ III</c:v>
                </c:pt>
                <c:pt idx="2">
                  <c:v>SACMEQ IV</c:v>
                </c:pt>
              </c:strCache>
            </c:strRef>
          </c:cat>
          <c:val>
            <c:numRef>
              <c:f>'[Chart in Microsoft Word]Sheet2'!$B$36:$D$36</c:f>
              <c:numCache>
                <c:formatCode>General</c:formatCode>
                <c:ptCount val="3"/>
                <c:pt idx="0">
                  <c:v>521</c:v>
                </c:pt>
                <c:pt idx="1">
                  <c:v>535</c:v>
                </c:pt>
                <c:pt idx="2">
                  <c:v>567</c:v>
                </c:pt>
              </c:numCache>
            </c:numRef>
          </c:val>
        </c:ser>
        <c:dLbls>
          <c:showLegendKey val="0"/>
          <c:showVal val="0"/>
          <c:showCatName val="0"/>
          <c:showSerName val="0"/>
          <c:showPercent val="0"/>
          <c:showBubbleSize val="0"/>
        </c:dLbls>
        <c:gapWidth val="150"/>
        <c:axId val="-1446311008"/>
        <c:axId val="-1446322976"/>
      </c:barChart>
      <c:catAx>
        <c:axId val="-1446311008"/>
        <c:scaling>
          <c:orientation val="minMax"/>
        </c:scaling>
        <c:delete val="0"/>
        <c:axPos val="b"/>
        <c:numFmt formatCode="General" sourceLinked="0"/>
        <c:majorTickMark val="out"/>
        <c:minorTickMark val="none"/>
        <c:tickLblPos val="nextTo"/>
        <c:txPr>
          <a:bodyPr/>
          <a:lstStyle/>
          <a:p>
            <a:pPr>
              <a:defRPr sz="3200"/>
            </a:pPr>
            <a:endParaRPr lang="en-US"/>
          </a:p>
        </c:txPr>
        <c:crossAx val="-1446322976"/>
        <c:crosses val="autoZero"/>
        <c:auto val="1"/>
        <c:lblAlgn val="ctr"/>
        <c:lblOffset val="100"/>
        <c:noMultiLvlLbl val="0"/>
      </c:catAx>
      <c:valAx>
        <c:axId val="-1446322976"/>
        <c:scaling>
          <c:orientation val="minMax"/>
        </c:scaling>
        <c:delete val="0"/>
        <c:axPos val="l"/>
        <c:majorGridlines/>
        <c:numFmt formatCode="General" sourceLinked="1"/>
        <c:majorTickMark val="out"/>
        <c:minorTickMark val="none"/>
        <c:tickLblPos val="nextTo"/>
        <c:crossAx val="-144631100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200" dirty="0" smtClean="0"/>
              <a:t>Figure 1b: Pupil Mean Reading Score by Country</a:t>
            </a:r>
            <a:endParaRPr lang="en-US" sz="3200" dirty="0"/>
          </a:p>
        </c:rich>
      </c:tx>
      <c:layout>
        <c:manualLayout>
          <c:xMode val="edge"/>
          <c:yMode val="edge"/>
          <c:x val="0.14244916836924226"/>
          <c:y val="3.5133852778317501E-2"/>
        </c:manualLayout>
      </c:layout>
      <c:overlay val="0"/>
    </c:title>
    <c:autoTitleDeleted val="0"/>
    <c:plotArea>
      <c:layout/>
      <c:barChart>
        <c:barDir val="col"/>
        <c:grouping val="clustered"/>
        <c:varyColors val="0"/>
        <c:ser>
          <c:idx val="0"/>
          <c:order val="0"/>
          <c:invertIfNegative val="0"/>
          <c:dPt>
            <c:idx val="14"/>
            <c:invertIfNegative val="0"/>
            <c:bubble3D val="0"/>
            <c:spPr>
              <a:solidFill>
                <a:schemeClr val="accent4"/>
              </a:solidFill>
            </c:spPr>
          </c:dPt>
          <c:dLbls>
            <c:numFmt formatCode="#,##0" sourceLinked="0"/>
            <c:spPr>
              <a:noFill/>
              <a:ln>
                <a:noFill/>
              </a:ln>
              <a:effectLst/>
            </c:spPr>
            <c:txPr>
              <a:bodyPr wrap="square" lIns="38100" tIns="19050" rIns="38100" bIns="19050" anchor="ctr">
                <a:spAutoFit/>
              </a:bodyPr>
              <a:lstStyle/>
              <a:p>
                <a:pPr>
                  <a:defRPr sz="18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[S4_Pupil_Reading_Math_Achieve_Subgroups_ALL.xlsx]Achieve_by_Country!$A$7:$A$21</c:f>
              <c:strCache>
                <c:ptCount val="15"/>
                <c:pt idx="0">
                  <c:v>Botswana</c:v>
                </c:pt>
                <c:pt idx="1">
                  <c:v>Kenya</c:v>
                </c:pt>
                <c:pt idx="2">
                  <c:v>Lesotho</c:v>
                </c:pt>
                <c:pt idx="3">
                  <c:v>Malawi</c:v>
                </c:pt>
                <c:pt idx="4">
                  <c:v>Mauritius</c:v>
                </c:pt>
                <c:pt idx="5">
                  <c:v>Mozambique</c:v>
                </c:pt>
                <c:pt idx="6">
                  <c:v>Namibia</c:v>
                </c:pt>
                <c:pt idx="7">
                  <c:v>Seychelles</c:v>
                </c:pt>
                <c:pt idx="8">
                  <c:v>South Africa</c:v>
                </c:pt>
                <c:pt idx="9">
                  <c:v>Swaziland</c:v>
                </c:pt>
                <c:pt idx="10">
                  <c:v>Uganda</c:v>
                </c:pt>
                <c:pt idx="11">
                  <c:v>Zambia</c:v>
                </c:pt>
                <c:pt idx="12">
                  <c:v>Zanzibar</c:v>
                </c:pt>
                <c:pt idx="13">
                  <c:v>Zimbabwe</c:v>
                </c:pt>
                <c:pt idx="14">
                  <c:v>SACMEQ IV</c:v>
                </c:pt>
              </c:strCache>
            </c:strRef>
          </c:cat>
          <c:val>
            <c:numRef>
              <c:f>[S4_Pupil_Reading_Math_Achieve_Subgroups_ALL.xlsx]Achieve_by_Country!$B$7:$B$21</c:f>
              <c:numCache>
                <c:formatCode>0.0</c:formatCode>
                <c:ptCount val="15"/>
                <c:pt idx="0">
                  <c:v>567.07164080308132</c:v>
                </c:pt>
                <c:pt idx="1">
                  <c:v>576.84394188889235</c:v>
                </c:pt>
                <c:pt idx="2">
                  <c:v>510.67322661521149</c:v>
                </c:pt>
                <c:pt idx="3">
                  <c:v>457.66830804363394</c:v>
                </c:pt>
                <c:pt idx="4">
                  <c:v>587.84097322052185</c:v>
                </c:pt>
                <c:pt idx="5">
                  <c:v>484.92915262337601</c:v>
                </c:pt>
                <c:pt idx="6">
                  <c:v>537.77450590993806</c:v>
                </c:pt>
                <c:pt idx="7">
                  <c:v>608.94404263966771</c:v>
                </c:pt>
                <c:pt idx="8">
                  <c:v>538.30066436388859</c:v>
                </c:pt>
                <c:pt idx="9">
                  <c:v>570.08647732057602</c:v>
                </c:pt>
                <c:pt idx="10">
                  <c:v>511.95154858686681</c:v>
                </c:pt>
                <c:pt idx="11">
                  <c:v>456.10890792937448</c:v>
                </c:pt>
                <c:pt idx="12">
                  <c:v>525.65658722216176</c:v>
                </c:pt>
                <c:pt idx="13">
                  <c:v>508.400404235873</c:v>
                </c:pt>
                <c:pt idx="14">
                  <c:v>531.58931295736159</c:v>
                </c:pt>
              </c:numCache>
            </c:numRef>
          </c:val>
        </c:ser>
        <c:dLbls>
          <c:dLblPos val="inEnd"/>
          <c:showLegendKey val="0"/>
          <c:showVal val="1"/>
          <c:showCatName val="0"/>
          <c:showSerName val="0"/>
          <c:showPercent val="0"/>
          <c:showBubbleSize val="0"/>
        </c:dLbls>
        <c:gapWidth val="150"/>
        <c:axId val="-1446320256"/>
        <c:axId val="-1446319712"/>
      </c:barChart>
      <c:catAx>
        <c:axId val="-1446320256"/>
        <c:scaling>
          <c:orientation val="minMax"/>
        </c:scaling>
        <c:delete val="0"/>
        <c:axPos val="b"/>
        <c:numFmt formatCode="General" sourceLinked="0"/>
        <c:majorTickMark val="out"/>
        <c:minorTickMark val="none"/>
        <c:tickLblPos val="nextTo"/>
        <c:txPr>
          <a:bodyPr/>
          <a:lstStyle/>
          <a:p>
            <a:pPr>
              <a:defRPr sz="1800"/>
            </a:pPr>
            <a:endParaRPr lang="en-US"/>
          </a:p>
        </c:txPr>
        <c:crossAx val="-1446319712"/>
        <c:crosses val="autoZero"/>
        <c:auto val="1"/>
        <c:lblAlgn val="ctr"/>
        <c:lblOffset val="100"/>
        <c:noMultiLvlLbl val="0"/>
      </c:catAx>
      <c:valAx>
        <c:axId val="-1446319712"/>
        <c:scaling>
          <c:orientation val="minMax"/>
        </c:scaling>
        <c:delete val="0"/>
        <c:axPos val="l"/>
        <c:majorGridlines/>
        <c:numFmt formatCode="0.0" sourceLinked="1"/>
        <c:majorTickMark val="out"/>
        <c:minorTickMark val="none"/>
        <c:tickLblPos val="nextTo"/>
        <c:crossAx val="-144632025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en-ZA" sz="3200" dirty="0"/>
              <a:t>Figure </a:t>
            </a:r>
            <a:r>
              <a:rPr lang="en-ZA" sz="3200" dirty="0" smtClean="0"/>
              <a:t>2a: Botswana Pupil </a:t>
            </a:r>
            <a:r>
              <a:rPr lang="en-ZA" sz="3200" dirty="0"/>
              <a:t>Mean Mathematics Scores</a:t>
            </a:r>
          </a:p>
        </c:rich>
      </c:tx>
      <c:layout>
        <c:manualLayout>
          <c:xMode val="edge"/>
          <c:yMode val="edge"/>
          <c:x val="0.12408089715581878"/>
          <c:y val="1.1974634141926004E-2"/>
        </c:manualLayout>
      </c:layout>
      <c:overlay val="0"/>
    </c:title>
    <c:autoTitleDeleted val="0"/>
    <c:plotArea>
      <c:layout/>
      <c:bar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sz="28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 2 in Microsoft Word]Sheet2'!$B$34:$D$34</c:f>
              <c:strCache>
                <c:ptCount val="3"/>
                <c:pt idx="0">
                  <c:v>SACMEQ II</c:v>
                </c:pt>
                <c:pt idx="1">
                  <c:v>SACMEQ III</c:v>
                </c:pt>
                <c:pt idx="2">
                  <c:v>SACMEQ IV</c:v>
                </c:pt>
              </c:strCache>
            </c:strRef>
          </c:cat>
          <c:val>
            <c:numRef>
              <c:f>'[Chart 2 in Microsoft Word]Sheet2'!$B$35:$D$35</c:f>
              <c:numCache>
                <c:formatCode>General</c:formatCode>
                <c:ptCount val="3"/>
                <c:pt idx="0">
                  <c:v>513</c:v>
                </c:pt>
                <c:pt idx="1">
                  <c:v>521</c:v>
                </c:pt>
                <c:pt idx="2">
                  <c:v>563</c:v>
                </c:pt>
              </c:numCache>
            </c:numRef>
          </c:val>
        </c:ser>
        <c:dLbls>
          <c:showLegendKey val="0"/>
          <c:showVal val="0"/>
          <c:showCatName val="0"/>
          <c:showSerName val="0"/>
          <c:showPercent val="0"/>
          <c:showBubbleSize val="0"/>
        </c:dLbls>
        <c:gapWidth val="150"/>
        <c:axId val="-1491910768"/>
        <c:axId val="-1491913488"/>
      </c:barChart>
      <c:catAx>
        <c:axId val="-1491910768"/>
        <c:scaling>
          <c:orientation val="minMax"/>
        </c:scaling>
        <c:delete val="0"/>
        <c:axPos val="b"/>
        <c:numFmt formatCode="General" sourceLinked="0"/>
        <c:majorTickMark val="out"/>
        <c:minorTickMark val="none"/>
        <c:tickLblPos val="nextTo"/>
        <c:txPr>
          <a:bodyPr/>
          <a:lstStyle/>
          <a:p>
            <a:pPr>
              <a:defRPr sz="3200"/>
            </a:pPr>
            <a:endParaRPr lang="en-US"/>
          </a:p>
        </c:txPr>
        <c:crossAx val="-1491913488"/>
        <c:crosses val="autoZero"/>
        <c:auto val="1"/>
        <c:lblAlgn val="ctr"/>
        <c:lblOffset val="100"/>
        <c:noMultiLvlLbl val="0"/>
      </c:catAx>
      <c:valAx>
        <c:axId val="-1491913488"/>
        <c:scaling>
          <c:orientation val="minMax"/>
        </c:scaling>
        <c:delete val="0"/>
        <c:axPos val="l"/>
        <c:majorGridlines/>
        <c:numFmt formatCode="General" sourceLinked="1"/>
        <c:majorTickMark val="out"/>
        <c:minorTickMark val="none"/>
        <c:tickLblPos val="nextTo"/>
        <c:crossAx val="-149191076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white"/>
                </a:solidFill>
                <a:latin typeface="+mn-lt"/>
                <a:ea typeface="+mn-ea"/>
                <a:cs typeface="+mn-cs"/>
              </a:defRPr>
            </a:pPr>
            <a:r>
              <a:rPr lang="en-ZA" sz="3200" b="1" i="0" baseline="0" dirty="0" smtClean="0">
                <a:effectLst/>
              </a:rPr>
              <a:t>Figure 2b: Pupil Mean Mathematics Scores</a:t>
            </a:r>
            <a:r>
              <a:rPr lang="en-US" sz="3200" b="1" i="0" baseline="0" dirty="0" smtClean="0">
                <a:effectLst/>
              </a:rPr>
              <a:t> by country </a:t>
            </a:r>
            <a:endParaRPr lang="en-US" sz="3200" dirty="0" smtClean="0">
              <a:effectLst/>
            </a:endParaRPr>
          </a:p>
        </c:rich>
      </c:tx>
      <c:overlay val="0"/>
    </c:title>
    <c:autoTitleDeleted val="0"/>
    <c:plotArea>
      <c:layout/>
      <c:barChart>
        <c:barDir val="col"/>
        <c:grouping val="clustered"/>
        <c:varyColors val="0"/>
        <c:ser>
          <c:idx val="0"/>
          <c:order val="0"/>
          <c:invertIfNegative val="0"/>
          <c:dPt>
            <c:idx val="14"/>
            <c:invertIfNegative val="0"/>
            <c:bubble3D val="0"/>
            <c:spPr>
              <a:solidFill>
                <a:schemeClr val="accent3"/>
              </a:solidFill>
            </c:spPr>
          </c:dPt>
          <c:dLbls>
            <c:numFmt formatCode="#,##0" sourceLinked="0"/>
            <c:spPr>
              <a:noFill/>
              <a:ln>
                <a:noFill/>
              </a:ln>
              <a:effectLst/>
            </c:spPr>
            <c:txPr>
              <a:bodyPr wrap="square" lIns="38100" tIns="19050" rIns="38100" bIns="19050" anchor="ctr">
                <a:spAutoFit/>
              </a:bodyPr>
              <a:lstStyle/>
              <a:p>
                <a:pPr>
                  <a:defRPr sz="18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[S4_Pupil_Reading_Math_Achieve_Subgroups_ALL.xlsx]Achieve_by_Country!$A$30:$A$44</c:f>
              <c:strCache>
                <c:ptCount val="15"/>
                <c:pt idx="0">
                  <c:v>Botswana</c:v>
                </c:pt>
                <c:pt idx="1">
                  <c:v>Kenya</c:v>
                </c:pt>
                <c:pt idx="2">
                  <c:v>Lesotho</c:v>
                </c:pt>
                <c:pt idx="3">
                  <c:v>Malawi</c:v>
                </c:pt>
                <c:pt idx="4">
                  <c:v>Mauritius</c:v>
                </c:pt>
                <c:pt idx="5">
                  <c:v>Mozambique</c:v>
                </c:pt>
                <c:pt idx="6">
                  <c:v>Namibia</c:v>
                </c:pt>
                <c:pt idx="7">
                  <c:v>Seychelles</c:v>
                </c:pt>
                <c:pt idx="8">
                  <c:v>South Africa</c:v>
                </c:pt>
                <c:pt idx="9">
                  <c:v>Swaziland</c:v>
                </c:pt>
                <c:pt idx="10">
                  <c:v>Uganda</c:v>
                </c:pt>
                <c:pt idx="11">
                  <c:v>Zambia</c:v>
                </c:pt>
                <c:pt idx="12">
                  <c:v>Zanzibar</c:v>
                </c:pt>
                <c:pt idx="13">
                  <c:v>Zimbabwe</c:v>
                </c:pt>
                <c:pt idx="14">
                  <c:v>SACMEQ IV</c:v>
                </c:pt>
              </c:strCache>
            </c:strRef>
          </c:cat>
          <c:val>
            <c:numRef>
              <c:f>[S4_Pupil_Reading_Math_Achieve_Subgroups_ALL.xlsx]Achieve_by_Country!$B$30:$B$44</c:f>
              <c:numCache>
                <c:formatCode>0.0</c:formatCode>
                <c:ptCount val="15"/>
                <c:pt idx="0">
                  <c:v>562.79958983106508</c:v>
                </c:pt>
                <c:pt idx="1">
                  <c:v>607.6123513952117</c:v>
                </c:pt>
                <c:pt idx="2">
                  <c:v>513.53784546120028</c:v>
                </c:pt>
                <c:pt idx="3">
                  <c:v>479.15461799181918</c:v>
                </c:pt>
                <c:pt idx="4">
                  <c:v>644.05728636431854</c:v>
                </c:pt>
                <c:pt idx="5">
                  <c:v>505.01660401326308</c:v>
                </c:pt>
                <c:pt idx="6">
                  <c:v>522.43495257267193</c:v>
                </c:pt>
                <c:pt idx="7">
                  <c:v>599.06696552742756</c:v>
                </c:pt>
                <c:pt idx="8">
                  <c:v>551.51412596083924</c:v>
                </c:pt>
                <c:pt idx="9">
                  <c:v>577.60723929770779</c:v>
                </c:pt>
                <c:pt idx="10">
                  <c:v>523.15011349286931</c:v>
                </c:pt>
                <c:pt idx="11">
                  <c:v>477.2883030205233</c:v>
                </c:pt>
                <c:pt idx="12">
                  <c:v>498.60608800241278</c:v>
                </c:pt>
                <c:pt idx="13">
                  <c:v>524.1407318389472</c:v>
                </c:pt>
                <c:pt idx="14">
                  <c:v>541.85620105501971</c:v>
                </c:pt>
              </c:numCache>
            </c:numRef>
          </c:val>
        </c:ser>
        <c:dLbls>
          <c:dLblPos val="inEnd"/>
          <c:showLegendKey val="0"/>
          <c:showVal val="1"/>
          <c:showCatName val="0"/>
          <c:showSerName val="0"/>
          <c:showPercent val="0"/>
          <c:showBubbleSize val="0"/>
        </c:dLbls>
        <c:gapWidth val="150"/>
        <c:axId val="-1491899888"/>
        <c:axId val="-1491914032"/>
      </c:barChart>
      <c:catAx>
        <c:axId val="-1491899888"/>
        <c:scaling>
          <c:orientation val="minMax"/>
        </c:scaling>
        <c:delete val="0"/>
        <c:axPos val="b"/>
        <c:numFmt formatCode="General" sourceLinked="0"/>
        <c:majorTickMark val="out"/>
        <c:minorTickMark val="none"/>
        <c:tickLblPos val="nextTo"/>
        <c:txPr>
          <a:bodyPr/>
          <a:lstStyle/>
          <a:p>
            <a:pPr>
              <a:defRPr sz="2400"/>
            </a:pPr>
            <a:endParaRPr lang="en-US"/>
          </a:p>
        </c:txPr>
        <c:crossAx val="-1491914032"/>
        <c:crosses val="autoZero"/>
        <c:auto val="1"/>
        <c:lblAlgn val="ctr"/>
        <c:lblOffset val="100"/>
        <c:noMultiLvlLbl val="0"/>
      </c:catAx>
      <c:valAx>
        <c:axId val="-1491914032"/>
        <c:scaling>
          <c:orientation val="minMax"/>
        </c:scaling>
        <c:delete val="0"/>
        <c:axPos val="l"/>
        <c:majorGridlines/>
        <c:numFmt formatCode="0.0" sourceLinked="1"/>
        <c:majorTickMark val="out"/>
        <c:minorTickMark val="none"/>
        <c:tickLblPos val="nextTo"/>
        <c:crossAx val="-149189988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a:pPr>
            <a:r>
              <a:rPr lang="en-ZA" sz="3200" dirty="0"/>
              <a:t>Figure </a:t>
            </a:r>
            <a:r>
              <a:rPr lang="en-ZA" sz="3200" dirty="0" smtClean="0"/>
              <a:t>3a: </a:t>
            </a:r>
            <a:r>
              <a:rPr lang="en-ZA" sz="3200" dirty="0"/>
              <a:t>Percentages of Standard 6 Pupils who responded with</a:t>
            </a:r>
            <a:r>
              <a:rPr lang="en-ZA" sz="3200" baseline="0" dirty="0"/>
              <a:t> 'I use </a:t>
            </a:r>
            <a:r>
              <a:rPr lang="en-ZA" sz="3200" dirty="0"/>
              <a:t> Mathematics Textbook by myself' in Botswana</a:t>
            </a:r>
          </a:p>
        </c:rich>
      </c:tx>
      <c:layout>
        <c:manualLayout>
          <c:xMode val="edge"/>
          <c:yMode val="edge"/>
          <c:x val="0.14516439254318636"/>
          <c:y val="3.9233187236643367E-2"/>
        </c:manualLayout>
      </c:layout>
      <c:overlay val="0"/>
    </c:title>
    <c:autoTitleDeleted val="0"/>
    <c:plotArea>
      <c:layout/>
      <c:barChart>
        <c:barDir val="col"/>
        <c:grouping val="clustered"/>
        <c:varyColors val="0"/>
        <c:ser>
          <c:idx val="0"/>
          <c:order val="0"/>
          <c:invertIfNegative val="0"/>
          <c:dPt>
            <c:idx val="11"/>
            <c:invertIfNegative val="0"/>
            <c:bubble3D val="0"/>
            <c:spPr>
              <a:solidFill>
                <a:srgbClr val="C00000"/>
              </a:solidFill>
            </c:spPr>
          </c:dPt>
          <c:dPt>
            <c:idx val="12"/>
            <c:invertIfNegative val="0"/>
            <c:bubble3D val="0"/>
            <c:spPr>
              <a:solidFill>
                <a:srgbClr val="C00000"/>
              </a:solidFill>
            </c:spPr>
          </c:dPt>
          <c:dPt>
            <c:idx val="13"/>
            <c:invertIfNegative val="0"/>
            <c:bubble3D val="0"/>
            <c:spPr>
              <a:solidFill>
                <a:srgbClr val="00B050"/>
              </a:solidFill>
            </c:spPr>
          </c:dPt>
          <c:dPt>
            <c:idx val="14"/>
            <c:invertIfNegative val="0"/>
            <c:bubble3D val="0"/>
            <c:spPr>
              <a:solidFill>
                <a:srgbClr val="00B050"/>
              </a:solidFill>
            </c:spPr>
          </c:dPt>
          <c:dPt>
            <c:idx val="15"/>
            <c:invertIfNegative val="0"/>
            <c:bubble3D val="0"/>
            <c:spPr>
              <a:solidFill>
                <a:srgbClr val="7030A0"/>
              </a:solidFill>
            </c:spPr>
          </c:dPt>
          <c:dPt>
            <c:idx val="16"/>
            <c:invertIfNegative val="0"/>
            <c:bubble3D val="0"/>
            <c:spPr>
              <a:solidFill>
                <a:srgbClr val="7030A0"/>
              </a:solidFill>
            </c:spPr>
          </c:dPt>
          <c:dPt>
            <c:idx val="17"/>
            <c:invertIfNegative val="0"/>
            <c:bubble3D val="0"/>
            <c:spPr>
              <a:solidFill>
                <a:srgbClr val="7030A0"/>
              </a:solidFill>
            </c:spPr>
          </c:dPt>
          <c:dLbls>
            <c:dLbl>
              <c:idx val="9"/>
              <c:tx>
                <c:rich>
                  <a:bodyPr/>
                  <a:lstStyle/>
                  <a:p>
                    <a:r>
                      <a:rPr lang="en-US"/>
                      <a:t>72</a:t>
                    </a:r>
                  </a:p>
                </c:rich>
              </c:tx>
              <c:dLblPos val="ctr"/>
              <c:showLegendKey val="0"/>
              <c:showVal val="1"/>
              <c:showCatName val="0"/>
              <c:showSerName val="0"/>
              <c:showPercent val="0"/>
              <c:showBubbleSize val="0"/>
              <c:extLst>
                <c:ext xmlns:c15="http://schemas.microsoft.com/office/drawing/2012/chart" uri="{CE6537A1-D6FC-4f65-9D91-7224C49458BB}"/>
              </c:extLst>
            </c:dLbl>
            <c:dLbl>
              <c:idx val="13"/>
              <c:layout>
                <c:manualLayout>
                  <c:x val="-2.1680216802169613E-3"/>
                  <c:y val="0.13240183622465518"/>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8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(Sheet1!$A$3:$A$13,Sheet1!$A$16:$A$17,Sheet1!$A$19:$A$20,Sheet1!$A$22:$A$24)</c:f>
              <c:strCache>
                <c:ptCount val="18"/>
                <c:pt idx="0">
                  <c:v>Central</c:v>
                </c:pt>
                <c:pt idx="1">
                  <c:v>Chobe</c:v>
                </c:pt>
                <c:pt idx="2">
                  <c:v>Gaborone</c:v>
                </c:pt>
                <c:pt idx="3">
                  <c:v>Gantsi</c:v>
                </c:pt>
                <c:pt idx="4">
                  <c:v>Kgalagadi</c:v>
                </c:pt>
                <c:pt idx="5">
                  <c:v>Kgatleng</c:v>
                </c:pt>
                <c:pt idx="6">
                  <c:v>Kweneng</c:v>
                </c:pt>
                <c:pt idx="7">
                  <c:v>North East</c:v>
                </c:pt>
                <c:pt idx="8">
                  <c:v>North West</c:v>
                </c:pt>
                <c:pt idx="9">
                  <c:v>South East</c:v>
                </c:pt>
                <c:pt idx="10">
                  <c:v>South </c:v>
                </c:pt>
                <c:pt idx="11">
                  <c:v>Rural</c:v>
                </c:pt>
                <c:pt idx="12">
                  <c:v>Urban </c:v>
                </c:pt>
                <c:pt idx="13">
                  <c:v>Government</c:v>
                </c:pt>
                <c:pt idx="14">
                  <c:v>Private</c:v>
                </c:pt>
                <c:pt idx="15">
                  <c:v>Botswana (2000)</c:v>
                </c:pt>
                <c:pt idx="16">
                  <c:v>Botswana (2007)</c:v>
                </c:pt>
                <c:pt idx="17">
                  <c:v>Botswana (2013)</c:v>
                </c:pt>
              </c:strCache>
            </c:strRef>
          </c:cat>
          <c:val>
            <c:numRef>
              <c:f>(Sheet1!$C$3:$C$13,Sheet1!$C$16:$C$17,Sheet1!$C$19:$C$20,Sheet1!$C$22:$C$24)</c:f>
              <c:numCache>
                <c:formatCode>General</c:formatCode>
                <c:ptCount val="18"/>
                <c:pt idx="0">
                  <c:v>30</c:v>
                </c:pt>
                <c:pt idx="1">
                  <c:v>23</c:v>
                </c:pt>
                <c:pt idx="2">
                  <c:v>50</c:v>
                </c:pt>
                <c:pt idx="3">
                  <c:v>26</c:v>
                </c:pt>
                <c:pt idx="4">
                  <c:v>54</c:v>
                </c:pt>
                <c:pt idx="5">
                  <c:v>59</c:v>
                </c:pt>
                <c:pt idx="6">
                  <c:v>59</c:v>
                </c:pt>
                <c:pt idx="7">
                  <c:v>34</c:v>
                </c:pt>
                <c:pt idx="8">
                  <c:v>24</c:v>
                </c:pt>
                <c:pt idx="9">
                  <c:v>70</c:v>
                </c:pt>
                <c:pt idx="10">
                  <c:v>38</c:v>
                </c:pt>
                <c:pt idx="11">
                  <c:v>43</c:v>
                </c:pt>
                <c:pt idx="12">
                  <c:v>41</c:v>
                </c:pt>
                <c:pt idx="13">
                  <c:v>40</c:v>
                </c:pt>
                <c:pt idx="14">
                  <c:v>58</c:v>
                </c:pt>
                <c:pt idx="15">
                  <c:v>80</c:v>
                </c:pt>
                <c:pt idx="16">
                  <c:v>62</c:v>
                </c:pt>
                <c:pt idx="17">
                  <c:v>42</c:v>
                </c:pt>
              </c:numCache>
            </c:numRef>
          </c:val>
        </c:ser>
        <c:dLbls>
          <c:showLegendKey val="0"/>
          <c:showVal val="0"/>
          <c:showCatName val="0"/>
          <c:showSerName val="0"/>
          <c:showPercent val="0"/>
          <c:showBubbleSize val="0"/>
        </c:dLbls>
        <c:gapWidth val="150"/>
        <c:axId val="-1491910224"/>
        <c:axId val="-1491904240"/>
      </c:barChart>
      <c:catAx>
        <c:axId val="-1491910224"/>
        <c:scaling>
          <c:orientation val="minMax"/>
        </c:scaling>
        <c:delete val="0"/>
        <c:axPos val="b"/>
        <c:numFmt formatCode="General" sourceLinked="0"/>
        <c:majorTickMark val="out"/>
        <c:minorTickMark val="none"/>
        <c:tickLblPos val="nextTo"/>
        <c:txPr>
          <a:bodyPr/>
          <a:lstStyle/>
          <a:p>
            <a:pPr>
              <a:defRPr sz="1800" b="1"/>
            </a:pPr>
            <a:endParaRPr lang="en-US"/>
          </a:p>
        </c:txPr>
        <c:crossAx val="-1491904240"/>
        <c:crosses val="autoZero"/>
        <c:auto val="1"/>
        <c:lblAlgn val="ctr"/>
        <c:lblOffset val="100"/>
        <c:noMultiLvlLbl val="0"/>
      </c:catAx>
      <c:valAx>
        <c:axId val="-1491904240"/>
        <c:scaling>
          <c:orientation val="minMax"/>
          <c:max val="100"/>
        </c:scaling>
        <c:delete val="0"/>
        <c:axPos val="l"/>
        <c:majorGridlines/>
        <c:numFmt formatCode="General" sourceLinked="1"/>
        <c:majorTickMark val="out"/>
        <c:minorTickMark val="none"/>
        <c:tickLblPos val="nextTo"/>
        <c:crossAx val="-1491910224"/>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ZA" sz="2800" b="1" dirty="0">
                <a:latin typeface="Century Gothic" panose="020B0502020202020204" pitchFamily="34" charset="0"/>
              </a:rPr>
              <a:t>Figure </a:t>
            </a:r>
            <a:r>
              <a:rPr lang="en-ZA" sz="2800" b="1" dirty="0" smtClean="0">
                <a:latin typeface="Century Gothic" panose="020B0502020202020204" pitchFamily="34" charset="0"/>
              </a:rPr>
              <a:t>3b: </a:t>
            </a:r>
            <a:r>
              <a:rPr lang="en-ZA" sz="2800" b="1" dirty="0">
                <a:latin typeface="Century Gothic" panose="020B0502020202020204" pitchFamily="34" charset="0"/>
              </a:rPr>
              <a:t>Percentage of Standard 6 Pupils who responded with </a:t>
            </a:r>
            <a:r>
              <a:rPr lang="en-ZA" sz="2800" b="1" dirty="0" smtClean="0">
                <a:latin typeface="Century Gothic" panose="020B0502020202020204" pitchFamily="34" charset="0"/>
              </a:rPr>
              <a:t>‘I </a:t>
            </a:r>
            <a:r>
              <a:rPr lang="en-ZA" sz="2800" b="1" dirty="0">
                <a:latin typeface="Century Gothic" panose="020B0502020202020204" pitchFamily="34" charset="0"/>
              </a:rPr>
              <a:t>use </a:t>
            </a:r>
            <a:r>
              <a:rPr lang="en-ZA" sz="2800" b="1" dirty="0" smtClean="0">
                <a:latin typeface="Century Gothic" panose="020B0502020202020204" pitchFamily="34" charset="0"/>
              </a:rPr>
              <a:t>Reading </a:t>
            </a:r>
            <a:r>
              <a:rPr lang="en-ZA" sz="3200" b="1" dirty="0" smtClean="0">
                <a:latin typeface="Century Gothic" panose="020B0502020202020204" pitchFamily="34" charset="0"/>
              </a:rPr>
              <a:t>Textbook</a:t>
            </a:r>
            <a:r>
              <a:rPr lang="en-ZA" sz="4800" b="1" dirty="0" smtClean="0">
                <a:latin typeface="Century Gothic" panose="020B0502020202020204" pitchFamily="34" charset="0"/>
              </a:rPr>
              <a:t> </a:t>
            </a:r>
            <a:r>
              <a:rPr lang="en-ZA" sz="2800" b="1" dirty="0">
                <a:latin typeface="Century Gothic" panose="020B0502020202020204" pitchFamily="34" charset="0"/>
              </a:rPr>
              <a:t>by </a:t>
            </a:r>
            <a:r>
              <a:rPr lang="en-ZA" sz="2800" b="1" dirty="0" smtClean="0">
                <a:latin typeface="Century Gothic" panose="020B0502020202020204" pitchFamily="34" charset="0"/>
              </a:rPr>
              <a:t>myself’ </a:t>
            </a:r>
            <a:r>
              <a:rPr lang="en-ZA" sz="2800" b="1" dirty="0">
                <a:latin typeface="Century Gothic" panose="020B0502020202020204" pitchFamily="34" charset="0"/>
              </a:rPr>
              <a:t>in Botswana</a:t>
            </a:r>
          </a:p>
        </c:rich>
      </c:tx>
      <c:overlay val="0"/>
    </c:title>
    <c:autoTitleDeleted val="0"/>
    <c:plotArea>
      <c:layout/>
      <c:barChart>
        <c:barDir val="col"/>
        <c:grouping val="clustered"/>
        <c:varyColors val="0"/>
        <c:ser>
          <c:idx val="0"/>
          <c:order val="0"/>
          <c:invertIfNegative val="0"/>
          <c:dPt>
            <c:idx val="11"/>
            <c:invertIfNegative val="0"/>
            <c:bubble3D val="0"/>
            <c:spPr>
              <a:solidFill>
                <a:srgbClr val="C00000"/>
              </a:solidFill>
            </c:spPr>
          </c:dPt>
          <c:dPt>
            <c:idx val="12"/>
            <c:invertIfNegative val="0"/>
            <c:bubble3D val="0"/>
            <c:spPr>
              <a:solidFill>
                <a:srgbClr val="C00000"/>
              </a:solidFill>
            </c:spPr>
          </c:dPt>
          <c:dPt>
            <c:idx val="13"/>
            <c:invertIfNegative val="0"/>
            <c:bubble3D val="0"/>
            <c:spPr>
              <a:solidFill>
                <a:srgbClr val="00B050"/>
              </a:solidFill>
            </c:spPr>
          </c:dPt>
          <c:dPt>
            <c:idx val="14"/>
            <c:invertIfNegative val="0"/>
            <c:bubble3D val="0"/>
            <c:spPr>
              <a:solidFill>
                <a:srgbClr val="00B050"/>
              </a:solidFill>
            </c:spPr>
          </c:dPt>
          <c:dPt>
            <c:idx val="15"/>
            <c:invertIfNegative val="0"/>
            <c:bubble3D val="0"/>
            <c:spPr>
              <a:solidFill>
                <a:srgbClr val="7030A0"/>
              </a:solidFill>
            </c:spPr>
          </c:dPt>
          <c:dPt>
            <c:idx val="16"/>
            <c:invertIfNegative val="0"/>
            <c:bubble3D val="0"/>
            <c:spPr>
              <a:solidFill>
                <a:srgbClr val="7030A0"/>
              </a:solidFill>
            </c:spPr>
          </c:dPt>
          <c:dPt>
            <c:idx val="17"/>
            <c:invertIfNegative val="0"/>
            <c:bubble3D val="0"/>
            <c:spPr>
              <a:solidFill>
                <a:srgbClr val="7030A0"/>
              </a:solidFill>
            </c:spPr>
          </c:dPt>
          <c:dLbls>
            <c:spPr>
              <a:noFill/>
              <a:ln>
                <a:noFill/>
              </a:ln>
              <a:effectLst/>
            </c:spPr>
            <c:txPr>
              <a:bodyPr wrap="square" lIns="38100" tIns="19050" rIns="38100" bIns="19050" anchor="ctr">
                <a:spAutoFit/>
              </a:bodyPr>
              <a:lstStyle/>
              <a:p>
                <a:pPr>
                  <a:defRPr sz="18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(Sheet1!$A$3:$A$13,Sheet1!$A$16:$A$17,Sheet1!$A$19:$A$20,Sheet1!$A$22:$A$24)</c:f>
              <c:strCache>
                <c:ptCount val="18"/>
                <c:pt idx="0">
                  <c:v>Central</c:v>
                </c:pt>
                <c:pt idx="1">
                  <c:v>Chobe</c:v>
                </c:pt>
                <c:pt idx="2">
                  <c:v>Gaborone</c:v>
                </c:pt>
                <c:pt idx="3">
                  <c:v>Gantsi</c:v>
                </c:pt>
                <c:pt idx="4">
                  <c:v>Kgalagadi</c:v>
                </c:pt>
                <c:pt idx="5">
                  <c:v>Kgatleng</c:v>
                </c:pt>
                <c:pt idx="6">
                  <c:v>Kweneng</c:v>
                </c:pt>
                <c:pt idx="7">
                  <c:v>North East</c:v>
                </c:pt>
                <c:pt idx="8">
                  <c:v>North West</c:v>
                </c:pt>
                <c:pt idx="9">
                  <c:v>South East</c:v>
                </c:pt>
                <c:pt idx="10">
                  <c:v>South </c:v>
                </c:pt>
                <c:pt idx="11">
                  <c:v>Rural</c:v>
                </c:pt>
                <c:pt idx="12">
                  <c:v>Urban </c:v>
                </c:pt>
                <c:pt idx="13">
                  <c:v>Government</c:v>
                </c:pt>
                <c:pt idx="14">
                  <c:v>Private</c:v>
                </c:pt>
                <c:pt idx="15">
                  <c:v>Botswana (2000)</c:v>
                </c:pt>
                <c:pt idx="16">
                  <c:v>Botswana (2007)</c:v>
                </c:pt>
                <c:pt idx="17">
                  <c:v>Botswana (2013)</c:v>
                </c:pt>
              </c:strCache>
            </c:strRef>
          </c:cat>
          <c:val>
            <c:numRef>
              <c:f>(Sheet1!$B$3:$B$13,Sheet1!$B$16:$B$17,Sheet1!$B$19:$B$20,Sheet1!$B$22:$B$24)</c:f>
              <c:numCache>
                <c:formatCode>General</c:formatCode>
                <c:ptCount val="18"/>
                <c:pt idx="0">
                  <c:v>38</c:v>
                </c:pt>
                <c:pt idx="1">
                  <c:v>34</c:v>
                </c:pt>
                <c:pt idx="2">
                  <c:v>54</c:v>
                </c:pt>
                <c:pt idx="3">
                  <c:v>35</c:v>
                </c:pt>
                <c:pt idx="4">
                  <c:v>48</c:v>
                </c:pt>
                <c:pt idx="5">
                  <c:v>49</c:v>
                </c:pt>
                <c:pt idx="6">
                  <c:v>55</c:v>
                </c:pt>
                <c:pt idx="7">
                  <c:v>43</c:v>
                </c:pt>
                <c:pt idx="8">
                  <c:v>34</c:v>
                </c:pt>
                <c:pt idx="9">
                  <c:v>64</c:v>
                </c:pt>
                <c:pt idx="10">
                  <c:v>39</c:v>
                </c:pt>
                <c:pt idx="11">
                  <c:v>45</c:v>
                </c:pt>
                <c:pt idx="12">
                  <c:v>44</c:v>
                </c:pt>
                <c:pt idx="13">
                  <c:v>42</c:v>
                </c:pt>
                <c:pt idx="14">
                  <c:v>61</c:v>
                </c:pt>
                <c:pt idx="15">
                  <c:v>79</c:v>
                </c:pt>
                <c:pt idx="16">
                  <c:v>64</c:v>
                </c:pt>
                <c:pt idx="17">
                  <c:v>45</c:v>
                </c:pt>
              </c:numCache>
            </c:numRef>
          </c:val>
        </c:ser>
        <c:dLbls>
          <c:showLegendKey val="0"/>
          <c:showVal val="0"/>
          <c:showCatName val="0"/>
          <c:showSerName val="0"/>
          <c:showPercent val="0"/>
          <c:showBubbleSize val="0"/>
        </c:dLbls>
        <c:gapWidth val="150"/>
        <c:axId val="-1491906416"/>
        <c:axId val="-1491901520"/>
      </c:barChart>
      <c:catAx>
        <c:axId val="-1491906416"/>
        <c:scaling>
          <c:orientation val="minMax"/>
        </c:scaling>
        <c:delete val="0"/>
        <c:axPos val="b"/>
        <c:numFmt formatCode="General" sourceLinked="0"/>
        <c:majorTickMark val="out"/>
        <c:minorTickMark val="none"/>
        <c:tickLblPos val="nextTo"/>
        <c:txPr>
          <a:bodyPr/>
          <a:lstStyle/>
          <a:p>
            <a:pPr>
              <a:defRPr sz="2000" b="1"/>
            </a:pPr>
            <a:endParaRPr lang="en-US"/>
          </a:p>
        </c:txPr>
        <c:crossAx val="-1491901520"/>
        <c:crosses val="autoZero"/>
        <c:auto val="1"/>
        <c:lblAlgn val="ctr"/>
        <c:lblOffset val="100"/>
        <c:noMultiLvlLbl val="0"/>
      </c:catAx>
      <c:valAx>
        <c:axId val="-1491901520"/>
        <c:scaling>
          <c:orientation val="minMax"/>
          <c:max val="100"/>
        </c:scaling>
        <c:delete val="0"/>
        <c:axPos val="l"/>
        <c:majorGridlines/>
        <c:numFmt formatCode="General" sourceLinked="1"/>
        <c:majorTickMark val="out"/>
        <c:minorTickMark val="none"/>
        <c:tickLblPos val="nextTo"/>
        <c:crossAx val="-1491906416"/>
        <c:crosses val="autoZero"/>
        <c:crossBetween val="between"/>
        <c:majorUnit val="20"/>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dirty="0" smtClean="0"/>
              <a:t>Figure 4: Pupil HAKT transformed scores by country </a:t>
            </a:r>
            <a:endParaRPr lang="en-US" sz="3600" dirty="0"/>
          </a:p>
        </c:rich>
      </c:tx>
      <c:layout>
        <c:manualLayout>
          <c:xMode val="edge"/>
          <c:yMode val="edge"/>
          <c:x val="0.11680107893175259"/>
          <c:y val="1.9191225831994417E-2"/>
        </c:manualLayout>
      </c:layout>
      <c:overlay val="0"/>
    </c:title>
    <c:autoTitleDeleted val="0"/>
    <c:plotArea>
      <c:layout/>
      <c:barChart>
        <c:barDir val="col"/>
        <c:grouping val="clustered"/>
        <c:varyColors val="0"/>
        <c:ser>
          <c:idx val="0"/>
          <c:order val="0"/>
          <c:invertIfNegative val="0"/>
          <c:dPt>
            <c:idx val="14"/>
            <c:invertIfNegative val="0"/>
            <c:bubble3D val="0"/>
            <c:spPr>
              <a:solidFill>
                <a:schemeClr val="accent2"/>
              </a:solidFill>
            </c:spPr>
          </c:dPt>
          <c:dLbls>
            <c:numFmt formatCode="#,##0" sourceLinked="0"/>
            <c:spPr>
              <a:noFill/>
              <a:ln>
                <a:noFill/>
              </a:ln>
              <a:effectLst/>
            </c:spPr>
            <c:txPr>
              <a:bodyPr wrap="square" lIns="38100" tIns="19050" rIns="38100" bIns="19050" anchor="ctr">
                <a:spAutoFit/>
              </a:bodyPr>
              <a:lstStyle/>
              <a:p>
                <a:pPr>
                  <a:defRPr sz="20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[S4_Pupil_HAKT_Achieve_Subgroups_ALL.xlsx]Achieve_by_Country!$A$5:$A$19</c:f>
              <c:strCache>
                <c:ptCount val="15"/>
                <c:pt idx="0">
                  <c:v>Botswana</c:v>
                </c:pt>
                <c:pt idx="1">
                  <c:v>Kenya</c:v>
                </c:pt>
                <c:pt idx="2">
                  <c:v>Lesotho</c:v>
                </c:pt>
                <c:pt idx="3">
                  <c:v>Malawi</c:v>
                </c:pt>
                <c:pt idx="4">
                  <c:v>Mauritius</c:v>
                </c:pt>
                <c:pt idx="5">
                  <c:v>Mozambique</c:v>
                </c:pt>
                <c:pt idx="6">
                  <c:v>Namibia</c:v>
                </c:pt>
                <c:pt idx="7">
                  <c:v>Seychelles</c:v>
                </c:pt>
                <c:pt idx="8">
                  <c:v>South Africa</c:v>
                </c:pt>
                <c:pt idx="9">
                  <c:v>Swaziland</c:v>
                </c:pt>
                <c:pt idx="10">
                  <c:v>Uganda</c:v>
                </c:pt>
                <c:pt idx="11">
                  <c:v>Zambia</c:v>
                </c:pt>
                <c:pt idx="12">
                  <c:v>Zanzibar</c:v>
                </c:pt>
                <c:pt idx="13">
                  <c:v>Zimbabwe</c:v>
                </c:pt>
                <c:pt idx="14">
                  <c:v>SACMEQ IV</c:v>
                </c:pt>
              </c:strCache>
            </c:strRef>
          </c:cat>
          <c:val>
            <c:numRef>
              <c:f>[S4_Pupil_HAKT_Achieve_Subgroups_ALL.xlsx]Achieve_by_Country!$B$5:$B$19</c:f>
              <c:numCache>
                <c:formatCode>0.0</c:formatCode>
                <c:ptCount val="15"/>
                <c:pt idx="0">
                  <c:v>507.43484823000659</c:v>
                </c:pt>
                <c:pt idx="1">
                  <c:v>526.25415696977757</c:v>
                </c:pt>
                <c:pt idx="2">
                  <c:v>514.53428756373864</c:v>
                </c:pt>
                <c:pt idx="3">
                  <c:v>440.5450981495834</c:v>
                </c:pt>
                <c:pt idx="4">
                  <c:v>412.98290565897287</c:v>
                </c:pt>
                <c:pt idx="5">
                  <c:v>444.88532603112355</c:v>
                </c:pt>
                <c:pt idx="6">
                  <c:v>516.64306207225502</c:v>
                </c:pt>
                <c:pt idx="7">
                  <c:v>489.92398443643822</c:v>
                </c:pt>
                <c:pt idx="8">
                  <c:v>471.09313908411377</c:v>
                </c:pt>
                <c:pt idx="9">
                  <c:v>533.93591001242885</c:v>
                </c:pt>
                <c:pt idx="10">
                  <c:v>473.0591762003516</c:v>
                </c:pt>
                <c:pt idx="11">
                  <c:v>475.36122294950536</c:v>
                </c:pt>
                <c:pt idx="12">
                  <c:v>484.06073462514917</c:v>
                </c:pt>
                <c:pt idx="13">
                  <c:v>476.63871838567371</c:v>
                </c:pt>
                <c:pt idx="14">
                  <c:v>483.38232645493707</c:v>
                </c:pt>
              </c:numCache>
            </c:numRef>
          </c:val>
        </c:ser>
        <c:dLbls>
          <c:dLblPos val="inEnd"/>
          <c:showLegendKey val="0"/>
          <c:showVal val="1"/>
          <c:showCatName val="0"/>
          <c:showSerName val="0"/>
          <c:showPercent val="0"/>
          <c:showBubbleSize val="0"/>
        </c:dLbls>
        <c:gapWidth val="150"/>
        <c:axId val="-1491912944"/>
        <c:axId val="-1491912400"/>
      </c:barChart>
      <c:catAx>
        <c:axId val="-1491912944"/>
        <c:scaling>
          <c:orientation val="minMax"/>
        </c:scaling>
        <c:delete val="0"/>
        <c:axPos val="b"/>
        <c:numFmt formatCode="General" sourceLinked="0"/>
        <c:majorTickMark val="out"/>
        <c:minorTickMark val="none"/>
        <c:tickLblPos val="nextTo"/>
        <c:txPr>
          <a:bodyPr/>
          <a:lstStyle/>
          <a:p>
            <a:pPr>
              <a:defRPr sz="1800"/>
            </a:pPr>
            <a:endParaRPr lang="en-US"/>
          </a:p>
        </c:txPr>
        <c:crossAx val="-1491912400"/>
        <c:crosses val="autoZero"/>
        <c:auto val="1"/>
        <c:lblAlgn val="ctr"/>
        <c:lblOffset val="100"/>
        <c:noMultiLvlLbl val="0"/>
      </c:catAx>
      <c:valAx>
        <c:axId val="-1491912400"/>
        <c:scaling>
          <c:orientation val="minMax"/>
        </c:scaling>
        <c:delete val="0"/>
        <c:axPos val="l"/>
        <c:majorGridlines/>
        <c:numFmt formatCode="0.0" sourceLinked="1"/>
        <c:majorTickMark val="out"/>
        <c:minorTickMark val="none"/>
        <c:tickLblPos val="nextTo"/>
        <c:crossAx val="-1491912944"/>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en-US" sz="3200" dirty="0"/>
              <a:t>Figure </a:t>
            </a:r>
            <a:r>
              <a:rPr lang="en-US" sz="3200" dirty="0" smtClean="0"/>
              <a:t>5a:</a:t>
            </a:r>
            <a:r>
              <a:rPr lang="en-US" sz="3200" baseline="0" dirty="0" smtClean="0"/>
              <a:t> </a:t>
            </a:r>
            <a:r>
              <a:rPr lang="en-US" sz="3200" baseline="0" dirty="0"/>
              <a:t>Standard six pupils in Botswana who receive morning meal (%)</a:t>
            </a:r>
            <a:endParaRPr lang="en-US" sz="3200" dirty="0"/>
          </a:p>
        </c:rich>
      </c:tx>
      <c:layout>
        <c:manualLayout>
          <c:xMode val="edge"/>
          <c:yMode val="edge"/>
          <c:x val="0.16325558970866946"/>
          <c:y val="0"/>
        </c:manualLayout>
      </c:layout>
      <c:overlay val="0"/>
    </c:title>
    <c:autoTitleDeleted val="0"/>
    <c:plotArea>
      <c:layout/>
      <c:bar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sz="28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Sheet1!$J$10:$M$10</c:f>
              <c:strCache>
                <c:ptCount val="4"/>
                <c:pt idx="0">
                  <c:v>Not at all</c:v>
                </c:pt>
                <c:pt idx="1">
                  <c:v>1 or 2 per week</c:v>
                </c:pt>
                <c:pt idx="2">
                  <c:v>3 or 4 per week</c:v>
                </c:pt>
                <c:pt idx="3">
                  <c:v>Everyday of the week</c:v>
                </c:pt>
              </c:strCache>
            </c:strRef>
          </c:cat>
          <c:val>
            <c:numRef>
              <c:f>Sheet1!$J$11:$M$11</c:f>
              <c:numCache>
                <c:formatCode>General</c:formatCode>
                <c:ptCount val="4"/>
                <c:pt idx="0">
                  <c:v>76</c:v>
                </c:pt>
                <c:pt idx="1">
                  <c:v>2</c:v>
                </c:pt>
                <c:pt idx="2">
                  <c:v>1</c:v>
                </c:pt>
                <c:pt idx="3">
                  <c:v>21</c:v>
                </c:pt>
              </c:numCache>
            </c:numRef>
          </c:val>
        </c:ser>
        <c:dLbls>
          <c:dLblPos val="inEnd"/>
          <c:showLegendKey val="0"/>
          <c:showVal val="1"/>
          <c:showCatName val="0"/>
          <c:showSerName val="0"/>
          <c:showPercent val="0"/>
          <c:showBubbleSize val="0"/>
        </c:dLbls>
        <c:gapWidth val="150"/>
        <c:axId val="-1491906960"/>
        <c:axId val="-1491905872"/>
      </c:barChart>
      <c:catAx>
        <c:axId val="-1491906960"/>
        <c:scaling>
          <c:orientation val="minMax"/>
        </c:scaling>
        <c:delete val="0"/>
        <c:axPos val="b"/>
        <c:numFmt formatCode="General" sourceLinked="0"/>
        <c:majorTickMark val="out"/>
        <c:minorTickMark val="none"/>
        <c:tickLblPos val="nextTo"/>
        <c:txPr>
          <a:bodyPr/>
          <a:lstStyle/>
          <a:p>
            <a:pPr>
              <a:defRPr sz="2400"/>
            </a:pPr>
            <a:endParaRPr lang="en-US"/>
          </a:p>
        </c:txPr>
        <c:crossAx val="-1491905872"/>
        <c:crosses val="autoZero"/>
        <c:auto val="1"/>
        <c:lblAlgn val="ctr"/>
        <c:lblOffset val="100"/>
        <c:noMultiLvlLbl val="0"/>
      </c:catAx>
      <c:valAx>
        <c:axId val="-1491905872"/>
        <c:scaling>
          <c:orientation val="minMax"/>
        </c:scaling>
        <c:delete val="0"/>
        <c:axPos val="l"/>
        <c:majorGridlines/>
        <c:numFmt formatCode="General" sourceLinked="1"/>
        <c:majorTickMark val="out"/>
        <c:minorTickMark val="none"/>
        <c:tickLblPos val="nextTo"/>
        <c:crossAx val="-1491906960"/>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white"/>
                </a:solidFill>
                <a:latin typeface="+mn-lt"/>
                <a:ea typeface="+mn-ea"/>
                <a:cs typeface="+mn-cs"/>
              </a:defRPr>
            </a:pPr>
            <a:r>
              <a:rPr lang="en-US" sz="3200" b="1" i="0" baseline="0" dirty="0" smtClean="0">
                <a:effectLst/>
              </a:rPr>
              <a:t>Figure 5b: Standard six pupils in Botswana who receive supper (%)</a:t>
            </a:r>
            <a:endParaRPr lang="en-US" sz="3200" dirty="0" smtClean="0">
              <a:effectLst/>
            </a:endParaRP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white"/>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Sheet1!$L$10:$O$10</c:f>
              <c:strCache>
                <c:ptCount val="4"/>
                <c:pt idx="0">
                  <c:v>Not at all</c:v>
                </c:pt>
                <c:pt idx="1">
                  <c:v>1 or 2 per week</c:v>
                </c:pt>
                <c:pt idx="2">
                  <c:v>3 or 4 per week</c:v>
                </c:pt>
                <c:pt idx="3">
                  <c:v>Everyday of the week</c:v>
                </c:pt>
              </c:strCache>
            </c:strRef>
          </c:cat>
          <c:val>
            <c:numRef>
              <c:f>Sheet1!$L$11:$O$11</c:f>
              <c:numCache>
                <c:formatCode>General</c:formatCode>
                <c:ptCount val="4"/>
                <c:pt idx="0">
                  <c:v>82.9</c:v>
                </c:pt>
                <c:pt idx="1">
                  <c:v>0.9</c:v>
                </c:pt>
                <c:pt idx="2">
                  <c:v>1.5</c:v>
                </c:pt>
                <c:pt idx="3">
                  <c:v>14.8</c:v>
                </c:pt>
              </c:numCache>
            </c:numRef>
          </c:val>
        </c:ser>
        <c:dLbls>
          <c:dLblPos val="inEnd"/>
          <c:showLegendKey val="0"/>
          <c:showVal val="1"/>
          <c:showCatName val="0"/>
          <c:showSerName val="0"/>
          <c:showPercent val="0"/>
          <c:showBubbleSize val="0"/>
        </c:dLbls>
        <c:gapWidth val="150"/>
        <c:axId val="-1968851568"/>
        <c:axId val="-1968862992"/>
      </c:barChart>
      <c:catAx>
        <c:axId val="-1968851568"/>
        <c:scaling>
          <c:orientation val="minMax"/>
        </c:scaling>
        <c:delete val="0"/>
        <c:axPos val="b"/>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crossAx val="-1968862992"/>
        <c:crosses val="autoZero"/>
        <c:auto val="1"/>
        <c:lblAlgn val="ctr"/>
        <c:lblOffset val="100"/>
        <c:noMultiLvlLbl val="0"/>
      </c:catAx>
      <c:valAx>
        <c:axId val="-1968862992"/>
        <c:scaling>
          <c:orientation val="minMax"/>
        </c:scaling>
        <c:delete val="0"/>
        <c:axPos val="l"/>
        <c:majorGridlines>
          <c:spPr>
            <a:ln w="6350"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968851568"/>
        <c:crosses val="autoZero"/>
        <c:crossBetween val="between"/>
      </c:valAx>
      <c:spPr>
        <a:noFill/>
        <a:ln>
          <a:noFill/>
        </a:ln>
        <a:effectLst/>
      </c:spPr>
    </c:plotArea>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572C1E-56DC-4087-810D-C1B23D749C0E}" type="datetimeFigureOut">
              <a:rPr lang="en-US" smtClean="0"/>
              <a:t>5/21/2019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CEE648-66B3-4444-A22B-980EA9896172}" type="slidenum">
              <a:rPr lang="en-US" smtClean="0"/>
              <a:t>‹#›</a:t>
            </a:fld>
            <a:endParaRPr lang="en-US"/>
          </a:p>
        </p:txBody>
      </p:sp>
    </p:spTree>
    <p:extLst>
      <p:ext uri="{BB962C8B-B14F-4D97-AF65-F5344CB8AC3E}">
        <p14:creationId xmlns:p14="http://schemas.microsoft.com/office/powerpoint/2010/main" val="229463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CEE648-66B3-4444-A22B-980EA9896172}" type="slidenum">
              <a:rPr lang="en-US" smtClean="0"/>
              <a:t>9</a:t>
            </a:fld>
            <a:endParaRPr lang="en-US"/>
          </a:p>
        </p:txBody>
      </p:sp>
    </p:spTree>
    <p:extLst>
      <p:ext uri="{BB962C8B-B14F-4D97-AF65-F5344CB8AC3E}">
        <p14:creationId xmlns:p14="http://schemas.microsoft.com/office/powerpoint/2010/main" val="5761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CEE648-66B3-4444-A22B-980EA9896172}" type="slidenum">
              <a:rPr lang="en-US" smtClean="0"/>
              <a:t>12</a:t>
            </a:fld>
            <a:endParaRPr lang="en-US"/>
          </a:p>
        </p:txBody>
      </p:sp>
    </p:spTree>
    <p:extLst>
      <p:ext uri="{BB962C8B-B14F-4D97-AF65-F5344CB8AC3E}">
        <p14:creationId xmlns:p14="http://schemas.microsoft.com/office/powerpoint/2010/main" val="1022523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CEE648-66B3-4444-A22B-980EA9896172}" type="slidenum">
              <a:rPr lang="en-US" smtClean="0"/>
              <a:t>17</a:t>
            </a:fld>
            <a:endParaRPr lang="en-US"/>
          </a:p>
        </p:txBody>
      </p:sp>
    </p:spTree>
    <p:extLst>
      <p:ext uri="{BB962C8B-B14F-4D97-AF65-F5344CB8AC3E}">
        <p14:creationId xmlns:p14="http://schemas.microsoft.com/office/powerpoint/2010/main" val="1283563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5/21/2019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200" b="1" dirty="0" smtClean="0">
                <a:solidFill>
                  <a:schemeClr val="bg1"/>
                </a:solidFill>
                <a:latin typeface="Bernard MT Condensed" panose="02050806060905020404" pitchFamily="18" charset="0"/>
              </a:rPr>
              <a:t>Reflections </a:t>
            </a:r>
            <a:r>
              <a:rPr lang="en-US" sz="3200" b="1" dirty="0">
                <a:solidFill>
                  <a:schemeClr val="bg1"/>
                </a:solidFill>
                <a:latin typeface="Bernard MT Condensed" panose="02050806060905020404" pitchFamily="18" charset="0"/>
              </a:rPr>
              <a:t>on Ministry of Basic Education Policy Concerns: Lessons from SACMEC IV-</a:t>
            </a:r>
            <a:r>
              <a:rPr lang="en-US" sz="3200" dirty="0">
                <a:solidFill>
                  <a:schemeClr val="bg1"/>
                </a:solidFill>
                <a:latin typeface="Bernard MT Condensed" panose="02050806060905020404" pitchFamily="18" charset="0"/>
              </a:rPr>
              <a:t/>
            </a:r>
            <a:br>
              <a:rPr lang="en-US" sz="3200" dirty="0">
                <a:solidFill>
                  <a:schemeClr val="bg1"/>
                </a:solidFill>
                <a:latin typeface="Bernard MT Condensed" panose="02050806060905020404" pitchFamily="18" charset="0"/>
              </a:rPr>
            </a:br>
            <a:r>
              <a:rPr lang="en-US" sz="3200" b="1" dirty="0">
                <a:solidFill>
                  <a:schemeClr val="bg1"/>
                </a:solidFill>
                <a:latin typeface="Bernard MT Condensed" panose="02050806060905020404" pitchFamily="18" charset="0"/>
              </a:rPr>
              <a:t>A synopsis on SACMEQ IV results</a:t>
            </a:r>
            <a:r>
              <a:rPr lang="en-US" sz="3200" b="1" i="1" dirty="0" smtClean="0"/>
              <a:t>.</a:t>
            </a:r>
            <a:r>
              <a:rPr lang="en-US" sz="3200" dirty="0" smtClean="0"/>
              <a:t> </a:t>
            </a:r>
            <a:endParaRPr lang="en-US" sz="3200" dirty="0"/>
          </a:p>
        </p:txBody>
      </p:sp>
      <p:sp>
        <p:nvSpPr>
          <p:cNvPr id="3" name="Subtitle 2"/>
          <p:cNvSpPr>
            <a:spLocks noGrp="1"/>
          </p:cNvSpPr>
          <p:nvPr>
            <p:ph type="subTitle" idx="1"/>
          </p:nvPr>
        </p:nvSpPr>
        <p:spPr/>
        <p:txBody>
          <a:bodyPr>
            <a:normAutofit/>
          </a:bodyPr>
          <a:lstStyle/>
          <a:p>
            <a:pPr algn="ctr">
              <a:spcBef>
                <a:spcPts val="0"/>
              </a:spcBef>
              <a:spcAft>
                <a:spcPts val="0"/>
              </a:spcAft>
            </a:pPr>
            <a:r>
              <a:rPr lang="en-US" b="1" dirty="0" smtClean="0">
                <a:latin typeface="Times New Roman" panose="02020603050405020304" pitchFamily="18" charset="0"/>
                <a:cs typeface="Times New Roman" panose="02020603050405020304" pitchFamily="18" charset="0"/>
              </a:rPr>
              <a:t>Sir Wonder Masebola</a:t>
            </a:r>
          </a:p>
          <a:p>
            <a:pPr algn="ctr">
              <a:spcBef>
                <a:spcPts val="0"/>
              </a:spcBef>
              <a:spcAft>
                <a:spcPts val="0"/>
              </a:spcAft>
            </a:pPr>
            <a:r>
              <a:rPr lang="en-US" b="1" dirty="0" smtClean="0">
                <a:latin typeface="Times New Roman" panose="02020603050405020304" pitchFamily="18" charset="0"/>
                <a:cs typeface="Times New Roman" panose="02020603050405020304" pitchFamily="18" charset="0"/>
              </a:rPr>
              <a:t>Director </a:t>
            </a:r>
          </a:p>
          <a:p>
            <a:pPr algn="ctr">
              <a:spcBef>
                <a:spcPts val="0"/>
              </a:spcBef>
              <a:spcAft>
                <a:spcPts val="0"/>
              </a:spcAft>
            </a:pPr>
            <a:r>
              <a:rPr lang="en-US" b="1" dirty="0" smtClean="0">
                <a:latin typeface="Times New Roman" panose="02020603050405020304" pitchFamily="18" charset="0"/>
                <a:cs typeface="Times New Roman" panose="02020603050405020304" pitchFamily="18" charset="0"/>
              </a:rPr>
              <a:t>Department of Educational Planning and Research Services.</a:t>
            </a:r>
          </a:p>
          <a:p>
            <a:pPr algn="ctr">
              <a:spcBef>
                <a:spcPts val="0"/>
              </a:spcBef>
              <a:spcAft>
                <a:spcPts val="0"/>
              </a:spcAft>
            </a:pPr>
            <a:r>
              <a:rPr lang="en-US" b="1" dirty="0" err="1" smtClean="0">
                <a:latin typeface="Times New Roman" panose="02020603050405020304" pitchFamily="18" charset="0"/>
                <a:cs typeface="Times New Roman" panose="02020603050405020304" pitchFamily="18" charset="0"/>
              </a:rPr>
              <a:t>MoBE</a:t>
            </a:r>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7001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82854410"/>
              </p:ext>
            </p:extLst>
          </p:nvPr>
        </p:nvGraphicFramePr>
        <p:xfrm>
          <a:off x="534088" y="631209"/>
          <a:ext cx="11052862" cy="54966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2458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6" y="927279"/>
            <a:ext cx="10792496" cy="5078313"/>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FINDINGS</a:t>
            </a:r>
          </a:p>
          <a:p>
            <a:pPr lvl="0"/>
            <a:endParaRPr lang="en-US" sz="2800" dirty="0"/>
          </a:p>
          <a:p>
            <a:pPr algn="just"/>
            <a:r>
              <a:rPr lang="en-ZA" sz="3600" dirty="0" smtClean="0">
                <a:latin typeface="Times New Roman" panose="02020603050405020304" pitchFamily="18" charset="0"/>
                <a:cs typeface="Times New Roman" panose="02020603050405020304" pitchFamily="18" charset="0"/>
              </a:rPr>
              <a:t>Pupils reading scores increased by 14 points between SACMEQ II and SACMEQ III. </a:t>
            </a:r>
          </a:p>
          <a:p>
            <a:pPr algn="just"/>
            <a:endParaRPr lang="en-ZA" sz="3600" dirty="0" smtClean="0">
              <a:latin typeface="Times New Roman" panose="02020603050405020304" pitchFamily="18" charset="0"/>
              <a:cs typeface="Times New Roman" panose="02020603050405020304" pitchFamily="18" charset="0"/>
            </a:endParaRPr>
          </a:p>
          <a:p>
            <a:pPr algn="just"/>
            <a:r>
              <a:rPr lang="en-ZA" sz="3600" dirty="0" smtClean="0">
                <a:latin typeface="Times New Roman" panose="02020603050405020304" pitchFamily="18" charset="0"/>
                <a:cs typeface="Times New Roman" panose="02020603050405020304" pitchFamily="18" charset="0"/>
              </a:rPr>
              <a:t>Between SACMEQ III and SACMEQ IV pupil reading scores increased by 32 points.</a:t>
            </a:r>
          </a:p>
          <a:p>
            <a:pPr algn="just"/>
            <a:endParaRPr lang="en-ZA" sz="3600" dirty="0" smtClean="0">
              <a:latin typeface="Times New Roman" panose="02020603050405020304" pitchFamily="18" charset="0"/>
              <a:cs typeface="Times New Roman" panose="02020603050405020304" pitchFamily="18" charset="0"/>
            </a:endParaRPr>
          </a:p>
          <a:p>
            <a:pPr algn="just"/>
            <a:r>
              <a:rPr lang="en-ZA" sz="3600" dirty="0" smtClean="0">
                <a:latin typeface="Times New Roman" panose="02020603050405020304" pitchFamily="18" charset="0"/>
                <a:cs typeface="Times New Roman" panose="02020603050405020304" pitchFamily="18" charset="0"/>
              </a:rPr>
              <a:t>Botswana was 35 points above the SACMEQ mean</a:t>
            </a:r>
            <a:endParaRPr lang="en-US" sz="3600" b="1" dirty="0" smtClean="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993613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6700409"/>
              </p:ext>
            </p:extLst>
          </p:nvPr>
        </p:nvGraphicFramePr>
        <p:xfrm>
          <a:off x="409433" y="136477"/>
          <a:ext cx="11651937" cy="6616186"/>
        </p:xfrm>
        <a:graphic>
          <a:graphicData uri="http://schemas.openxmlformats.org/drawingml/2006/table">
            <a:tbl>
              <a:tblPr firstRow="1" firstCol="1" bandRow="1">
                <a:tableStyleId>{5C22544A-7EE6-4342-B048-85BDC9FD1C3A}</a:tableStyleId>
              </a:tblPr>
              <a:tblGrid>
                <a:gridCol w="951203"/>
                <a:gridCol w="2384050"/>
                <a:gridCol w="5331422"/>
                <a:gridCol w="898289"/>
                <a:gridCol w="898289"/>
                <a:gridCol w="1188684"/>
              </a:tblGrid>
              <a:tr h="369884">
                <a:tc gridSpan="3">
                  <a:txBody>
                    <a:bodyPr/>
                    <a:lstStyle/>
                    <a:p>
                      <a:pPr marL="0" marR="0" algn="ctr">
                        <a:lnSpc>
                          <a:spcPct val="150000"/>
                        </a:lnSpc>
                        <a:spcBef>
                          <a:spcPts val="0"/>
                        </a:spcBef>
                        <a:spcAft>
                          <a:spcPts val="0"/>
                        </a:spcAft>
                      </a:pPr>
                      <a:r>
                        <a:rPr lang="en-US" sz="1400" kern="1200" dirty="0">
                          <a:effectLst/>
                        </a:rPr>
                        <a:t>Reading skill levels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hMerge="1">
                  <a:txBody>
                    <a:bodyPr/>
                    <a:lstStyle/>
                    <a:p>
                      <a:endParaRPr lang="en-US"/>
                    </a:p>
                  </a:txBody>
                  <a:tcPr/>
                </a:tc>
                <a:tc hMerge="1">
                  <a:txBody>
                    <a:bodyPr/>
                    <a:lstStyle/>
                    <a:p>
                      <a:endParaRPr lang="en-US"/>
                    </a:p>
                  </a:txBody>
                  <a:tcPr/>
                </a:tc>
                <a:tc>
                  <a:txBody>
                    <a:bodyPr/>
                    <a:lstStyle/>
                    <a:p>
                      <a:pPr marL="0" marR="0" algn="ctr">
                        <a:lnSpc>
                          <a:spcPct val="150000"/>
                        </a:lnSpc>
                        <a:spcBef>
                          <a:spcPts val="0"/>
                        </a:spcBef>
                        <a:spcAft>
                          <a:spcPts val="0"/>
                        </a:spcAft>
                      </a:pPr>
                      <a:r>
                        <a:rPr lang="en-US" sz="1400" kern="1200">
                          <a:effectLst/>
                        </a:rPr>
                        <a:t>2007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50000"/>
                        </a:lnSpc>
                        <a:spcBef>
                          <a:spcPts val="0"/>
                        </a:spcBef>
                        <a:spcAft>
                          <a:spcPts val="0"/>
                        </a:spcAft>
                      </a:pPr>
                      <a:r>
                        <a:rPr lang="en-US" sz="1400" kern="1200">
                          <a:effectLst/>
                        </a:rPr>
                        <a:t>2013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50000"/>
                        </a:lnSpc>
                        <a:spcBef>
                          <a:spcPts val="0"/>
                        </a:spcBef>
                        <a:spcAft>
                          <a:spcPts val="0"/>
                        </a:spcAft>
                      </a:pPr>
                      <a:r>
                        <a:rPr lang="en-US" sz="1400" kern="1200">
                          <a:effectLst/>
                        </a:rPr>
                        <a:t>Change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r>
              <a:tr h="369884">
                <a:tc>
                  <a:txBody>
                    <a:bodyPr/>
                    <a:lstStyle/>
                    <a:p>
                      <a:pPr marL="0" marR="0">
                        <a:lnSpc>
                          <a:spcPct val="150000"/>
                        </a:lnSpc>
                        <a:spcBef>
                          <a:spcPts val="0"/>
                        </a:spcBef>
                        <a:spcAft>
                          <a:spcPts val="0"/>
                        </a:spcAft>
                      </a:pPr>
                      <a:r>
                        <a:rPr lang="en-US" sz="1600" kern="1200" dirty="0">
                          <a:effectLst/>
                        </a:rPr>
                        <a:t>Level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nSpc>
                          <a:spcPct val="150000"/>
                        </a:lnSpc>
                        <a:spcBef>
                          <a:spcPts val="0"/>
                        </a:spcBef>
                        <a:spcAft>
                          <a:spcPts val="0"/>
                        </a:spcAft>
                      </a:pPr>
                      <a:r>
                        <a:rPr lang="en-US" sz="1600" kern="1200">
                          <a:effectLst/>
                        </a:rPr>
                        <a:t>Description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50000"/>
                        </a:lnSpc>
                        <a:spcBef>
                          <a:spcPts val="0"/>
                        </a:spcBef>
                        <a:spcAft>
                          <a:spcPts val="0"/>
                        </a:spcAft>
                      </a:pPr>
                      <a:r>
                        <a:rPr lang="en-US" sz="1600" kern="1200">
                          <a:effectLst/>
                        </a:rPr>
                        <a:t>Skill/Competence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50000"/>
                        </a:lnSpc>
                        <a:spcBef>
                          <a:spcPts val="0"/>
                        </a:spcBef>
                        <a:spcAft>
                          <a:spcPts val="0"/>
                        </a:spcAft>
                      </a:pPr>
                      <a:r>
                        <a:rPr lang="en-US" sz="1600" kern="12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50000"/>
                        </a:lnSpc>
                        <a:spcBef>
                          <a:spcPts val="0"/>
                        </a:spcBef>
                        <a:spcAft>
                          <a:spcPts val="0"/>
                        </a:spcAft>
                      </a:pPr>
                      <a:r>
                        <a:rPr lang="en-US" sz="1600" kern="12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50000"/>
                        </a:lnSpc>
                        <a:spcBef>
                          <a:spcPts val="0"/>
                        </a:spcBef>
                        <a:spcAft>
                          <a:spcPts val="0"/>
                        </a:spcAft>
                      </a:pPr>
                      <a:r>
                        <a:rPr lang="en-US" sz="1600" kern="12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r>
              <a:tr h="581688">
                <a:tc>
                  <a:txBody>
                    <a:bodyPr/>
                    <a:lstStyle/>
                    <a:p>
                      <a:pPr marL="0" marR="0" algn="ctr">
                        <a:lnSpc>
                          <a:spcPct val="115000"/>
                        </a:lnSpc>
                        <a:spcBef>
                          <a:spcPts val="0"/>
                        </a:spcBef>
                        <a:spcAft>
                          <a:spcPts val="0"/>
                        </a:spcAft>
                      </a:pPr>
                      <a:r>
                        <a:rPr lang="en-US" sz="1600" kern="12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just">
                        <a:lnSpc>
                          <a:spcPct val="115000"/>
                        </a:lnSpc>
                        <a:spcBef>
                          <a:spcPts val="0"/>
                        </a:spcBef>
                        <a:spcAft>
                          <a:spcPts val="0"/>
                        </a:spcAft>
                      </a:pPr>
                      <a:r>
                        <a:rPr lang="en-US" sz="1600" b="1" kern="1200" dirty="0">
                          <a:effectLst/>
                        </a:rPr>
                        <a:t>Pre–Reading</a:t>
                      </a:r>
                      <a:endParaRPr lang="en-US" sz="1800" b="1" dirty="0">
                        <a:effectLst/>
                      </a:endParaRPr>
                    </a:p>
                    <a:p>
                      <a:pPr marL="0" marR="0" algn="just">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just">
                        <a:lnSpc>
                          <a:spcPct val="115000"/>
                        </a:lnSpc>
                        <a:spcBef>
                          <a:spcPts val="0"/>
                        </a:spcBef>
                        <a:spcAft>
                          <a:spcPts val="0"/>
                        </a:spcAft>
                      </a:pPr>
                      <a:r>
                        <a:rPr lang="en-US" sz="1600" kern="1200">
                          <a:effectLst/>
                        </a:rPr>
                        <a:t>Matches words and pictures involving concrete concepts and everyday objects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2.9</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2.0</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-0.9</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r>
              <a:tr h="581688">
                <a:tc>
                  <a:txBody>
                    <a:bodyPr/>
                    <a:lstStyle/>
                    <a:p>
                      <a:pPr marL="0" marR="0" algn="ctr">
                        <a:lnSpc>
                          <a:spcPct val="115000"/>
                        </a:lnSpc>
                        <a:spcBef>
                          <a:spcPts val="0"/>
                        </a:spcBef>
                        <a:spcAft>
                          <a:spcPts val="0"/>
                        </a:spcAft>
                      </a:pPr>
                      <a:r>
                        <a:rPr lang="en-US" sz="1600" kern="12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nSpc>
                          <a:spcPct val="115000"/>
                        </a:lnSpc>
                        <a:spcBef>
                          <a:spcPts val="0"/>
                        </a:spcBef>
                        <a:spcAft>
                          <a:spcPts val="0"/>
                        </a:spcAft>
                      </a:pPr>
                      <a:r>
                        <a:rPr lang="en-US" sz="1600" b="1" kern="1200" dirty="0">
                          <a:effectLst/>
                        </a:rPr>
                        <a:t>Emergent Reading</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just">
                        <a:lnSpc>
                          <a:spcPct val="115000"/>
                        </a:lnSpc>
                        <a:spcBef>
                          <a:spcPts val="0"/>
                        </a:spcBef>
                        <a:spcAft>
                          <a:spcPts val="0"/>
                        </a:spcAft>
                      </a:pPr>
                      <a:r>
                        <a:rPr lang="en-US" sz="1600" kern="1200">
                          <a:effectLst/>
                        </a:rPr>
                        <a:t>Matches words and pictures involving prepositions and abstract concepts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7.7</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a:effectLst/>
                        </a:rPr>
                        <a:t>5.0</a:t>
                      </a:r>
                      <a:endParaRPr lang="en-US" sz="1800" b="1">
                        <a:effectLst/>
                      </a:endParaRPr>
                    </a:p>
                    <a:p>
                      <a:pPr marL="0" marR="0" algn="ctr">
                        <a:lnSpc>
                          <a:spcPct val="115000"/>
                        </a:lnSpc>
                        <a:spcBef>
                          <a:spcPts val="0"/>
                        </a:spcBef>
                        <a:spcAft>
                          <a:spcPts val="0"/>
                        </a:spcAft>
                      </a:pPr>
                      <a:r>
                        <a:rPr lang="en-US" sz="1600" b="1" kern="1200">
                          <a:effectLst/>
                        </a:rPr>
                        <a:t> </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-2.7</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r>
              <a:tr h="581688">
                <a:tc>
                  <a:txBody>
                    <a:bodyPr/>
                    <a:lstStyle/>
                    <a:p>
                      <a:pPr marL="0" marR="0" algn="ctr">
                        <a:lnSpc>
                          <a:spcPct val="115000"/>
                        </a:lnSpc>
                        <a:spcBef>
                          <a:spcPts val="0"/>
                        </a:spcBef>
                        <a:spcAft>
                          <a:spcPts val="0"/>
                        </a:spcAft>
                      </a:pPr>
                      <a:r>
                        <a:rPr lang="en-US" sz="1600" kern="1200" dirty="0">
                          <a:effectLst/>
                        </a:rPr>
                        <a:t>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nSpc>
                          <a:spcPct val="115000"/>
                        </a:lnSpc>
                        <a:spcBef>
                          <a:spcPts val="0"/>
                        </a:spcBef>
                        <a:spcAft>
                          <a:spcPts val="0"/>
                        </a:spcAft>
                      </a:pPr>
                      <a:r>
                        <a:rPr lang="en-US" sz="1600" b="1" kern="1200" dirty="0" smtClean="0">
                          <a:effectLst/>
                        </a:rPr>
                        <a:t>Basic </a:t>
                      </a:r>
                      <a:r>
                        <a:rPr lang="en-US" sz="1600" b="1" kern="1200" dirty="0">
                          <a:effectLst/>
                        </a:rPr>
                        <a:t>Reading</a:t>
                      </a:r>
                      <a:endParaRPr lang="en-US" sz="1800" b="1" dirty="0">
                        <a:effectLst/>
                      </a:endParaRPr>
                    </a:p>
                    <a:p>
                      <a:pPr marL="0" marR="0">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just">
                        <a:lnSpc>
                          <a:spcPct val="115000"/>
                        </a:lnSpc>
                        <a:spcBef>
                          <a:spcPts val="0"/>
                        </a:spcBef>
                        <a:spcAft>
                          <a:spcPts val="0"/>
                        </a:spcAft>
                      </a:pPr>
                      <a:r>
                        <a:rPr lang="en-US" sz="1600" kern="1200">
                          <a:effectLst/>
                        </a:rPr>
                        <a:t>Interprets meaning (by matching words and phrases, completing sentences).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13.6</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8.1</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-5.5</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r>
              <a:tr h="581688">
                <a:tc>
                  <a:txBody>
                    <a:bodyPr/>
                    <a:lstStyle/>
                    <a:p>
                      <a:pPr marL="0" marR="0" algn="ctr">
                        <a:lnSpc>
                          <a:spcPct val="115000"/>
                        </a:lnSpc>
                        <a:spcBef>
                          <a:spcPts val="0"/>
                        </a:spcBef>
                        <a:spcAft>
                          <a:spcPts val="0"/>
                        </a:spcAft>
                      </a:pPr>
                      <a:r>
                        <a:rPr lang="en-US" sz="1600" kern="1200" dirty="0">
                          <a:effectLst/>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nSpc>
                          <a:spcPct val="115000"/>
                        </a:lnSpc>
                        <a:spcBef>
                          <a:spcPts val="0"/>
                        </a:spcBef>
                        <a:spcAft>
                          <a:spcPts val="0"/>
                        </a:spcAft>
                      </a:pPr>
                      <a:r>
                        <a:rPr lang="en-US" sz="1600" b="1" kern="1200" dirty="0">
                          <a:effectLst/>
                        </a:rPr>
                        <a:t>Reading for Meaning</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just">
                        <a:lnSpc>
                          <a:spcPct val="115000"/>
                        </a:lnSpc>
                        <a:spcBef>
                          <a:spcPts val="0"/>
                        </a:spcBef>
                        <a:spcAft>
                          <a:spcPts val="0"/>
                        </a:spcAft>
                      </a:pPr>
                      <a:r>
                        <a:rPr lang="en-US" sz="1600" kern="1200">
                          <a:effectLst/>
                        </a:rPr>
                        <a:t>Reads to link and interpret information located in various parts of the text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a:effectLst/>
                        </a:rPr>
                        <a:t>19.2</a:t>
                      </a:r>
                      <a:endParaRPr lang="en-US" sz="1800" b="1">
                        <a:effectLst/>
                      </a:endParaRPr>
                    </a:p>
                    <a:p>
                      <a:pPr marL="0" marR="0" algn="ctr">
                        <a:lnSpc>
                          <a:spcPct val="115000"/>
                        </a:lnSpc>
                        <a:spcBef>
                          <a:spcPts val="0"/>
                        </a:spcBef>
                        <a:spcAft>
                          <a:spcPts val="0"/>
                        </a:spcAft>
                      </a:pPr>
                      <a:r>
                        <a:rPr lang="en-US" sz="1600" b="1" kern="1200">
                          <a:effectLst/>
                        </a:rPr>
                        <a:t> </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16.5</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-2.7</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r>
              <a:tr h="581688">
                <a:tc>
                  <a:txBody>
                    <a:bodyPr/>
                    <a:lstStyle/>
                    <a:p>
                      <a:pPr marL="0" marR="0" algn="ctr">
                        <a:lnSpc>
                          <a:spcPct val="115000"/>
                        </a:lnSpc>
                        <a:spcBef>
                          <a:spcPts val="0"/>
                        </a:spcBef>
                        <a:spcAft>
                          <a:spcPts val="0"/>
                        </a:spcAft>
                      </a:pPr>
                      <a:r>
                        <a:rPr lang="en-US" sz="1600" kern="12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nSpc>
                          <a:spcPct val="115000"/>
                        </a:lnSpc>
                        <a:spcBef>
                          <a:spcPts val="0"/>
                        </a:spcBef>
                        <a:spcAft>
                          <a:spcPts val="0"/>
                        </a:spcAft>
                      </a:pPr>
                      <a:r>
                        <a:rPr lang="en-US" sz="1600" b="1" kern="1200" dirty="0">
                          <a:effectLst/>
                        </a:rPr>
                        <a:t>Interpretive Reading</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just">
                        <a:lnSpc>
                          <a:spcPct val="115000"/>
                        </a:lnSpc>
                        <a:spcBef>
                          <a:spcPts val="0"/>
                        </a:spcBef>
                        <a:spcAft>
                          <a:spcPts val="0"/>
                        </a:spcAft>
                      </a:pPr>
                      <a:r>
                        <a:rPr lang="en-US" sz="1600" kern="1200" dirty="0">
                          <a:effectLst/>
                        </a:rPr>
                        <a:t>Interprets information from various parts of the text in association with external information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a:effectLst/>
                        </a:rPr>
                        <a:t>20.7</a:t>
                      </a:r>
                      <a:endParaRPr lang="en-US" sz="1800" b="1">
                        <a:effectLst/>
                      </a:endParaRPr>
                    </a:p>
                    <a:p>
                      <a:pPr marL="0" marR="0" algn="ctr">
                        <a:lnSpc>
                          <a:spcPct val="115000"/>
                        </a:lnSpc>
                        <a:spcBef>
                          <a:spcPts val="0"/>
                        </a:spcBef>
                        <a:spcAft>
                          <a:spcPts val="0"/>
                        </a:spcAft>
                      </a:pPr>
                      <a:r>
                        <a:rPr lang="en-US" sz="1600" b="1" kern="1200">
                          <a:effectLst/>
                        </a:rPr>
                        <a:t> </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20.2</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-0.5</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r>
              <a:tr h="615199">
                <a:tc>
                  <a:txBody>
                    <a:bodyPr/>
                    <a:lstStyle/>
                    <a:p>
                      <a:pPr marL="0" marR="0" algn="ctr">
                        <a:lnSpc>
                          <a:spcPct val="115000"/>
                        </a:lnSpc>
                        <a:spcBef>
                          <a:spcPts val="0"/>
                        </a:spcBef>
                        <a:spcAft>
                          <a:spcPts val="0"/>
                        </a:spcAft>
                      </a:pPr>
                      <a:r>
                        <a:rPr lang="en-US" sz="1600" kern="1200" dirty="0">
                          <a:effectLst/>
                        </a:rPr>
                        <a:t>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nSpc>
                          <a:spcPct val="115000"/>
                        </a:lnSpc>
                        <a:spcBef>
                          <a:spcPts val="0"/>
                        </a:spcBef>
                        <a:spcAft>
                          <a:spcPts val="0"/>
                        </a:spcAft>
                      </a:pPr>
                      <a:r>
                        <a:rPr lang="en-US" sz="1600" b="1" kern="1200" dirty="0">
                          <a:effectLst/>
                        </a:rPr>
                        <a:t>Inferential Reading</a:t>
                      </a:r>
                      <a:endParaRPr lang="en-US" sz="1800" b="1" dirty="0">
                        <a:effectLst/>
                      </a:endParaRPr>
                    </a:p>
                    <a:p>
                      <a:pPr marL="0" marR="0">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just">
                        <a:lnSpc>
                          <a:spcPct val="115000"/>
                        </a:lnSpc>
                        <a:spcBef>
                          <a:spcPts val="0"/>
                        </a:spcBef>
                        <a:spcAft>
                          <a:spcPts val="0"/>
                        </a:spcAft>
                      </a:pPr>
                      <a:r>
                        <a:rPr lang="en-US" sz="1600" kern="1200" dirty="0">
                          <a:effectLst/>
                        </a:rPr>
                        <a:t>Reads to combine information from various parts of the text so as to infer the writer's purpose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16.5</a:t>
                      </a:r>
                      <a:endParaRPr lang="en-US" sz="1800" b="1" dirty="0">
                        <a:effectLst/>
                      </a:endParaRPr>
                    </a:p>
                    <a:p>
                      <a:pPr marL="0" marR="0" algn="ctr">
                        <a:lnSpc>
                          <a:spcPct val="115000"/>
                        </a:lnSpc>
                        <a:spcBef>
                          <a:spcPts val="0"/>
                        </a:spcBef>
                        <a:spcAft>
                          <a:spcPts val="0"/>
                        </a:spcAft>
                      </a:pPr>
                      <a:endParaRPr lang="en-US" sz="1800" b="1" dirty="0">
                        <a:effectLst/>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17.2</a:t>
                      </a:r>
                      <a:endParaRPr lang="en-US" sz="1800" b="1" dirty="0">
                        <a:effectLst/>
                      </a:endParaRPr>
                    </a:p>
                    <a:p>
                      <a:pPr marL="0" marR="0" algn="ctr">
                        <a:lnSpc>
                          <a:spcPct val="115000"/>
                        </a:lnSpc>
                        <a:spcBef>
                          <a:spcPts val="0"/>
                        </a:spcBef>
                        <a:spcAft>
                          <a:spcPts val="0"/>
                        </a:spcAft>
                      </a:pPr>
                      <a:endParaRPr lang="en-US" sz="1800" b="1" dirty="0">
                        <a:effectLst/>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+0.7</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txBody>
                  <a:tcPr marL="52491" marR="52491" marT="7644" marB="0"/>
                </a:tc>
              </a:tr>
              <a:tr h="1471100">
                <a:tc>
                  <a:txBody>
                    <a:bodyPr/>
                    <a:lstStyle/>
                    <a:p>
                      <a:pPr marL="0" marR="0" algn="ctr">
                        <a:lnSpc>
                          <a:spcPct val="115000"/>
                        </a:lnSpc>
                        <a:spcBef>
                          <a:spcPts val="0"/>
                        </a:spcBef>
                        <a:spcAft>
                          <a:spcPts val="0"/>
                        </a:spcAft>
                      </a:pPr>
                      <a:r>
                        <a:rPr lang="en-US" sz="1600" kern="1200" dirty="0">
                          <a:effectLst/>
                        </a:rPr>
                        <a:t>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nSpc>
                          <a:spcPct val="115000"/>
                        </a:lnSpc>
                        <a:spcBef>
                          <a:spcPts val="0"/>
                        </a:spcBef>
                        <a:spcAft>
                          <a:spcPts val="0"/>
                        </a:spcAft>
                      </a:pPr>
                      <a:r>
                        <a:rPr lang="en-US" sz="1600" b="1" kern="1200" dirty="0">
                          <a:effectLst/>
                        </a:rPr>
                        <a:t>Analytical Reading</a:t>
                      </a:r>
                      <a:endParaRPr lang="en-US" sz="1800" b="1" dirty="0">
                        <a:effectLst/>
                      </a:endParaRPr>
                    </a:p>
                    <a:p>
                      <a:pPr marL="0" marR="0">
                        <a:lnSpc>
                          <a:spcPct val="115000"/>
                        </a:lnSpc>
                        <a:spcBef>
                          <a:spcPts val="0"/>
                        </a:spcBef>
                        <a:spcAft>
                          <a:spcPts val="0"/>
                        </a:spcAft>
                      </a:pPr>
                      <a:r>
                        <a:rPr lang="en-US" sz="1600" b="1" kern="1200" dirty="0">
                          <a:effectLst/>
                        </a:rPr>
                        <a:t> </a:t>
                      </a:r>
                      <a:endParaRPr lang="en-US" sz="1800" b="1" dirty="0">
                        <a:effectLst/>
                      </a:endParaRPr>
                    </a:p>
                    <a:p>
                      <a:pPr marL="0" marR="0">
                        <a:lnSpc>
                          <a:spcPct val="115000"/>
                        </a:lnSpc>
                        <a:spcBef>
                          <a:spcPts val="0"/>
                        </a:spcBef>
                        <a:spcAft>
                          <a:spcPts val="0"/>
                        </a:spcAft>
                      </a:pPr>
                      <a:r>
                        <a:rPr lang="en-US" sz="1600" b="1" kern="1200" dirty="0">
                          <a:effectLst/>
                        </a:rPr>
                        <a:t> </a:t>
                      </a:r>
                      <a:endParaRPr lang="en-US" sz="1800" b="1" dirty="0">
                        <a:effectLst/>
                      </a:endParaRPr>
                    </a:p>
                    <a:p>
                      <a:pPr marL="0" marR="0">
                        <a:lnSpc>
                          <a:spcPct val="115000"/>
                        </a:lnSpc>
                        <a:spcBef>
                          <a:spcPts val="0"/>
                        </a:spcBef>
                        <a:spcAft>
                          <a:spcPts val="0"/>
                        </a:spcAft>
                      </a:pPr>
                      <a:r>
                        <a:rPr lang="en-US"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just">
                        <a:lnSpc>
                          <a:spcPct val="115000"/>
                        </a:lnSpc>
                        <a:spcBef>
                          <a:spcPts val="0"/>
                        </a:spcBef>
                        <a:spcAft>
                          <a:spcPts val="0"/>
                        </a:spcAft>
                      </a:pPr>
                      <a:r>
                        <a:rPr lang="en-US" sz="1600" kern="1200" dirty="0">
                          <a:effectLst/>
                        </a:rPr>
                        <a:t>Locates information in longer texts (narrative, document or expository) in order to combine information from various parts of the text so as to infer the writer's personal beliefs (value systems, prejudices and biases).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13.7</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p>
                      <a:pPr marL="0" marR="0" algn="ctr">
                        <a:lnSpc>
                          <a:spcPct val="115000"/>
                        </a:lnSpc>
                        <a:spcBef>
                          <a:spcPts val="0"/>
                        </a:spcBef>
                        <a:spcAft>
                          <a:spcPts val="0"/>
                        </a:spcAft>
                      </a:pPr>
                      <a:endParaRPr lang="en-US" sz="1800" b="1" dirty="0">
                        <a:effectLst/>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20.4</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p>
                      <a:pPr marL="0" marR="0" algn="ctr">
                        <a:lnSpc>
                          <a:spcPct val="115000"/>
                        </a:lnSpc>
                        <a:spcBef>
                          <a:spcPts val="0"/>
                        </a:spcBef>
                        <a:spcAft>
                          <a:spcPts val="0"/>
                        </a:spcAft>
                      </a:pPr>
                      <a:endParaRPr lang="en-US" sz="1800" b="1" dirty="0">
                        <a:effectLst/>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+6.7</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p>
                      <a:pPr marL="0" marR="0" algn="ctr">
                        <a:lnSpc>
                          <a:spcPct val="115000"/>
                        </a:lnSpc>
                        <a:spcBef>
                          <a:spcPts val="0"/>
                        </a:spcBef>
                        <a:spcAft>
                          <a:spcPts val="0"/>
                        </a:spcAft>
                      </a:pPr>
                      <a:endParaRPr lang="en-US" sz="1800" b="1" dirty="0">
                        <a:effectLst/>
                      </a:endParaRPr>
                    </a:p>
                  </a:txBody>
                  <a:tcPr marL="52491" marR="52491" marT="7644" marB="0"/>
                </a:tc>
              </a:tr>
              <a:tr h="878159">
                <a:tc>
                  <a:txBody>
                    <a:bodyPr/>
                    <a:lstStyle/>
                    <a:p>
                      <a:pPr marL="0" marR="0" algn="ctr">
                        <a:lnSpc>
                          <a:spcPct val="115000"/>
                        </a:lnSpc>
                        <a:spcBef>
                          <a:spcPts val="0"/>
                        </a:spcBef>
                        <a:spcAft>
                          <a:spcPts val="0"/>
                        </a:spcAft>
                      </a:pPr>
                      <a:r>
                        <a:rPr lang="en-US" sz="1600" kern="1200" dirty="0">
                          <a:effectLst/>
                        </a:rPr>
                        <a:t>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nSpc>
                          <a:spcPct val="115000"/>
                        </a:lnSpc>
                        <a:spcBef>
                          <a:spcPts val="0"/>
                        </a:spcBef>
                        <a:spcAft>
                          <a:spcPts val="0"/>
                        </a:spcAft>
                      </a:pPr>
                      <a:r>
                        <a:rPr lang="en-US" sz="1600" b="1" kern="1200" dirty="0">
                          <a:effectLst/>
                        </a:rPr>
                        <a:t>Critical Reading</a:t>
                      </a:r>
                      <a:endParaRPr lang="en-US" sz="1800" b="1" dirty="0">
                        <a:effectLst/>
                      </a:endParaRPr>
                    </a:p>
                    <a:p>
                      <a:pPr marL="0" marR="0">
                        <a:lnSpc>
                          <a:spcPct val="115000"/>
                        </a:lnSpc>
                        <a:spcBef>
                          <a:spcPts val="0"/>
                        </a:spcBef>
                        <a:spcAft>
                          <a:spcPts val="0"/>
                        </a:spcAft>
                      </a:pPr>
                      <a:r>
                        <a:rPr lang="en-US" sz="1600" b="1" kern="1200" dirty="0">
                          <a:effectLst/>
                        </a:rPr>
                        <a:t> </a:t>
                      </a:r>
                      <a:endParaRPr lang="en-US" sz="1800" b="1" dirty="0">
                        <a:effectLst/>
                      </a:endParaRPr>
                    </a:p>
                    <a:p>
                      <a:pPr marL="0" marR="0">
                        <a:lnSpc>
                          <a:spcPct val="115000"/>
                        </a:lnSpc>
                        <a:spcBef>
                          <a:spcPts val="0"/>
                        </a:spcBef>
                        <a:spcAft>
                          <a:spcPts val="0"/>
                        </a:spcAft>
                      </a:pPr>
                      <a:r>
                        <a:rPr lang="en-ZA" sz="1600" b="1" kern="1200" dirty="0">
                          <a:effectLst/>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just">
                        <a:lnSpc>
                          <a:spcPct val="115000"/>
                        </a:lnSpc>
                        <a:spcBef>
                          <a:spcPts val="0"/>
                        </a:spcBef>
                        <a:spcAft>
                          <a:spcPts val="0"/>
                        </a:spcAft>
                      </a:pPr>
                      <a:r>
                        <a:rPr lang="en-US" sz="1600" kern="1200" dirty="0">
                          <a:effectLst/>
                        </a:rPr>
                        <a:t>Reads from various parts of the text so as to infer and evaluate what the writer has assumed about both the topic and the characteristics of the reader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5.8</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10.6</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txBody>
                  <a:tcPr marL="52491" marR="52491" marT="7644" marB="0"/>
                </a:tc>
                <a:tc>
                  <a:txBody>
                    <a:bodyPr/>
                    <a:lstStyle/>
                    <a:p>
                      <a:pPr marL="0" marR="0" algn="ctr">
                        <a:lnSpc>
                          <a:spcPct val="115000"/>
                        </a:lnSpc>
                        <a:spcBef>
                          <a:spcPts val="0"/>
                        </a:spcBef>
                        <a:spcAft>
                          <a:spcPts val="0"/>
                        </a:spcAft>
                      </a:pPr>
                      <a:r>
                        <a:rPr lang="en-US" sz="1600" b="1" kern="1200" dirty="0">
                          <a:effectLst/>
                        </a:rPr>
                        <a:t>+4.8</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p>
                      <a:pPr marL="0" marR="0" algn="ctr">
                        <a:lnSpc>
                          <a:spcPct val="115000"/>
                        </a:lnSpc>
                        <a:spcBef>
                          <a:spcPts val="0"/>
                        </a:spcBef>
                        <a:spcAft>
                          <a:spcPts val="0"/>
                        </a:spcAft>
                      </a:pPr>
                      <a:r>
                        <a:rPr lang="en-US" sz="1600" b="1" kern="1200" dirty="0">
                          <a:effectLst/>
                        </a:rPr>
                        <a:t> </a:t>
                      </a:r>
                      <a:endParaRPr lang="en-US" sz="1800" b="1" dirty="0">
                        <a:effectLst/>
                      </a:endParaRPr>
                    </a:p>
                  </a:txBody>
                  <a:tcPr marL="52491" marR="52491" marT="7644" marB="0"/>
                </a:tc>
              </a:tr>
            </a:tbl>
          </a:graphicData>
        </a:graphic>
      </p:graphicFrame>
    </p:spTree>
    <p:extLst>
      <p:ext uri="{BB962C8B-B14F-4D97-AF65-F5344CB8AC3E}">
        <p14:creationId xmlns:p14="http://schemas.microsoft.com/office/powerpoint/2010/main" val="999489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190" y="172536"/>
            <a:ext cx="11660696" cy="5878532"/>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FINDINGS</a:t>
            </a:r>
          </a:p>
          <a:p>
            <a:pPr algn="just"/>
            <a:endParaRPr lang="en-US" sz="4400" b="1" dirty="0" smtClean="0">
              <a:solidFill>
                <a:srgbClr val="FF0000"/>
              </a:solidFill>
              <a:latin typeface="Times New Roman" panose="02020603050405020304" pitchFamily="18" charset="0"/>
              <a:ea typeface="Calibri" panose="020F0502020204030204" pitchFamily="34" charset="0"/>
            </a:endParaRPr>
          </a:p>
          <a:p>
            <a:pPr algn="just"/>
            <a:r>
              <a:rPr lang="en-ZA" sz="3600" dirty="0" smtClean="0">
                <a:latin typeface="Times New Roman" panose="02020603050405020304" pitchFamily="18" charset="0"/>
                <a:cs typeface="Times New Roman" panose="02020603050405020304" pitchFamily="18" charset="0"/>
              </a:rPr>
              <a:t>Majority </a:t>
            </a:r>
            <a:r>
              <a:rPr lang="en-ZA" sz="3600" dirty="0">
                <a:latin typeface="Times New Roman" panose="02020603050405020304" pitchFamily="18" charset="0"/>
                <a:cs typeface="Times New Roman" panose="02020603050405020304" pitchFamily="18" charset="0"/>
              </a:rPr>
              <a:t>of the pupils reached reading competency levels 5 (20.2%) and level 7 (20.4 </a:t>
            </a:r>
            <a:r>
              <a:rPr lang="en-ZA" sz="3600" dirty="0" smtClean="0">
                <a:latin typeface="Times New Roman" panose="02020603050405020304" pitchFamily="18" charset="0"/>
                <a:cs typeface="Times New Roman" panose="02020603050405020304" pitchFamily="18" charset="0"/>
              </a:rPr>
              <a:t>%).</a:t>
            </a:r>
          </a:p>
          <a:p>
            <a:pPr algn="just"/>
            <a:endParaRPr lang="en-ZA" sz="3600" dirty="0" smtClean="0">
              <a:latin typeface="Times New Roman" panose="02020603050405020304" pitchFamily="18" charset="0"/>
              <a:cs typeface="Times New Roman" panose="02020603050405020304" pitchFamily="18" charset="0"/>
            </a:endParaRPr>
          </a:p>
          <a:p>
            <a:pPr algn="just"/>
            <a:r>
              <a:rPr lang="en-ZA" sz="3600" dirty="0" smtClean="0">
                <a:latin typeface="Times New Roman" panose="02020603050405020304" pitchFamily="18" charset="0"/>
                <a:cs typeface="Times New Roman" panose="02020603050405020304" pitchFamily="18" charset="0"/>
              </a:rPr>
              <a:t>Noted increases for level 6,7 &amp; 8.</a:t>
            </a:r>
          </a:p>
          <a:p>
            <a:pPr algn="just"/>
            <a:endParaRPr lang="en-ZA" sz="3600" dirty="0" smtClean="0">
              <a:latin typeface="Times New Roman" panose="02020603050405020304" pitchFamily="18" charset="0"/>
              <a:cs typeface="Times New Roman" panose="02020603050405020304" pitchFamily="18" charset="0"/>
            </a:endParaRPr>
          </a:p>
          <a:p>
            <a:pPr algn="just"/>
            <a:r>
              <a:rPr lang="en-ZA" sz="3600" dirty="0" smtClean="0">
                <a:latin typeface="Times New Roman" panose="02020603050405020304" pitchFamily="18" charset="0"/>
                <a:cs typeface="Times New Roman" panose="02020603050405020304" pitchFamily="18" charset="0"/>
              </a:rPr>
              <a:t>However, a </a:t>
            </a:r>
            <a:r>
              <a:rPr lang="en-ZA" sz="3600" dirty="0">
                <a:latin typeface="Times New Roman" panose="02020603050405020304" pitchFamily="18" charset="0"/>
                <a:cs typeface="Times New Roman" panose="02020603050405020304" pitchFamily="18" charset="0"/>
              </a:rPr>
              <a:t>substantial 15.1 % of standard 6 pupils are still at elementary reading competency levels (1-3</a:t>
            </a:r>
            <a:r>
              <a:rPr lang="en-ZA" sz="3600" dirty="0" smtClean="0">
                <a:latin typeface="Times New Roman" panose="02020603050405020304" pitchFamily="18" charset="0"/>
                <a:cs typeface="Times New Roman" panose="02020603050405020304" pitchFamily="18" charset="0"/>
              </a:rPr>
              <a:t>).</a:t>
            </a:r>
          </a:p>
          <a:p>
            <a:pPr algn="just"/>
            <a:endParaRPr lang="en-US" sz="3600" b="1" dirty="0" smtClean="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26659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52105680"/>
              </p:ext>
            </p:extLst>
          </p:nvPr>
        </p:nvGraphicFramePr>
        <p:xfrm>
          <a:off x="684213" y="685800"/>
          <a:ext cx="10803742" cy="53028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1082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85939213"/>
              </p:ext>
            </p:extLst>
          </p:nvPr>
        </p:nvGraphicFramePr>
        <p:xfrm>
          <a:off x="684213" y="685800"/>
          <a:ext cx="11039214" cy="56194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6329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6" y="927279"/>
            <a:ext cx="10792496" cy="8217634"/>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FINDINGS</a:t>
            </a:r>
          </a:p>
          <a:p>
            <a:pPr lvl="0"/>
            <a:endParaRPr lang="en-US" sz="2800" dirty="0"/>
          </a:p>
          <a:p>
            <a:pPr algn="just"/>
            <a:r>
              <a:rPr lang="en-ZA" sz="3600" dirty="0" smtClean="0">
                <a:latin typeface="Times New Roman" panose="02020603050405020304" pitchFamily="18" charset="0"/>
                <a:cs typeface="Times New Roman" panose="02020603050405020304" pitchFamily="18" charset="0"/>
              </a:rPr>
              <a:t>Pupil </a:t>
            </a:r>
            <a:r>
              <a:rPr lang="en-ZA" sz="3600" dirty="0">
                <a:latin typeface="Times New Roman" panose="02020603050405020304" pitchFamily="18" charset="0"/>
                <a:cs typeface="Times New Roman" panose="02020603050405020304" pitchFamily="18" charset="0"/>
              </a:rPr>
              <a:t>mathematics scores increased by 8 points and 42 points between SACMEQ II </a:t>
            </a:r>
            <a:r>
              <a:rPr lang="en-ZA" sz="3600" dirty="0" smtClean="0">
                <a:latin typeface="Times New Roman" panose="02020603050405020304" pitchFamily="18" charset="0"/>
                <a:cs typeface="Times New Roman" panose="02020603050405020304" pitchFamily="18" charset="0"/>
              </a:rPr>
              <a:t>and </a:t>
            </a:r>
            <a:r>
              <a:rPr lang="en-ZA" sz="3600" dirty="0">
                <a:latin typeface="Times New Roman" panose="02020603050405020304" pitchFamily="18" charset="0"/>
                <a:cs typeface="Times New Roman" panose="02020603050405020304" pitchFamily="18" charset="0"/>
              </a:rPr>
              <a:t>SACMEQ III </a:t>
            </a:r>
            <a:r>
              <a:rPr lang="en-ZA" sz="3600" dirty="0" smtClean="0">
                <a:latin typeface="Times New Roman" panose="02020603050405020304" pitchFamily="18" charset="0"/>
                <a:cs typeface="Times New Roman" panose="02020603050405020304" pitchFamily="18" charset="0"/>
              </a:rPr>
              <a:t>and </a:t>
            </a:r>
            <a:r>
              <a:rPr lang="en-ZA" sz="3600" dirty="0">
                <a:latin typeface="Times New Roman" panose="02020603050405020304" pitchFamily="18" charset="0"/>
                <a:cs typeface="Times New Roman" panose="02020603050405020304" pitchFamily="18" charset="0"/>
              </a:rPr>
              <a:t>between SACMEQ III and SACMEQ IV </a:t>
            </a:r>
            <a:r>
              <a:rPr lang="en-ZA" sz="3600" dirty="0" smtClean="0">
                <a:latin typeface="Times New Roman" panose="02020603050405020304" pitchFamily="18" charset="0"/>
                <a:cs typeface="Times New Roman" panose="02020603050405020304" pitchFamily="18" charset="0"/>
              </a:rPr>
              <a:t>respectively.</a:t>
            </a:r>
          </a:p>
          <a:p>
            <a:pPr algn="just"/>
            <a:endParaRPr lang="en-ZA" sz="3600" dirty="0">
              <a:latin typeface="Times New Roman" panose="02020603050405020304" pitchFamily="18" charset="0"/>
              <a:cs typeface="Times New Roman" panose="02020603050405020304" pitchFamily="18" charset="0"/>
            </a:endParaRPr>
          </a:p>
          <a:p>
            <a:pPr algn="just"/>
            <a:r>
              <a:rPr lang="en-ZA" sz="3600" dirty="0" smtClean="0">
                <a:latin typeface="Times New Roman" panose="02020603050405020304" pitchFamily="18" charset="0"/>
                <a:cs typeface="Times New Roman" panose="02020603050405020304" pitchFamily="18" charset="0"/>
              </a:rPr>
              <a:t>Botswana was 21 points above the SACMEQ IV mean of  542 points.</a:t>
            </a:r>
          </a:p>
          <a:p>
            <a:pPr algn="just"/>
            <a:endParaRPr lang="en-ZA" sz="3600" dirty="0" smtClean="0">
              <a:latin typeface="Times New Roman" panose="02020603050405020304" pitchFamily="18" charset="0"/>
              <a:cs typeface="Times New Roman" panose="02020603050405020304" pitchFamily="18" charset="0"/>
            </a:endParaRPr>
          </a:p>
          <a:p>
            <a:pPr algn="just"/>
            <a:endParaRPr lang="en-ZA"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ZA" sz="4400" dirty="0" smtClean="0"/>
          </a:p>
          <a:p>
            <a:pPr algn="just"/>
            <a:endParaRPr lang="en-US" sz="4400" dirty="0"/>
          </a:p>
          <a:p>
            <a:pPr algn="just"/>
            <a:endParaRPr lang="en-US" sz="4400" b="1" dirty="0" smtClean="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8294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6320126"/>
              </p:ext>
            </p:extLst>
          </p:nvPr>
        </p:nvGraphicFramePr>
        <p:xfrm>
          <a:off x="217715" y="3"/>
          <a:ext cx="11829142" cy="6801588"/>
        </p:xfrm>
        <a:graphic>
          <a:graphicData uri="http://schemas.openxmlformats.org/drawingml/2006/table">
            <a:tbl>
              <a:tblPr firstRow="1" firstCol="1" bandRow="1">
                <a:tableStyleId>{5C22544A-7EE6-4342-B048-85BDC9FD1C3A}</a:tableStyleId>
              </a:tblPr>
              <a:tblGrid>
                <a:gridCol w="740228"/>
                <a:gridCol w="2641600"/>
                <a:gridCol w="5573486"/>
                <a:gridCol w="757983"/>
                <a:gridCol w="910335"/>
                <a:gridCol w="1205510"/>
              </a:tblGrid>
              <a:tr h="423983">
                <a:tc gridSpan="3">
                  <a:txBody>
                    <a:bodyPr/>
                    <a:lstStyle/>
                    <a:p>
                      <a:pPr marL="0" marR="0" algn="ctr">
                        <a:lnSpc>
                          <a:spcPct val="150000"/>
                        </a:lnSpc>
                        <a:spcBef>
                          <a:spcPts val="0"/>
                        </a:spcBef>
                        <a:spcAft>
                          <a:spcPts val="0"/>
                        </a:spcAft>
                      </a:pPr>
                      <a:r>
                        <a:rPr lang="en-US" sz="1400" kern="1200" dirty="0">
                          <a:effectLst/>
                        </a:rPr>
                        <a:t>Mathematics skill levels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hMerge="1">
                  <a:txBody>
                    <a:bodyPr/>
                    <a:lstStyle/>
                    <a:p>
                      <a:endParaRPr lang="en-US"/>
                    </a:p>
                  </a:txBody>
                  <a:tcPr/>
                </a:tc>
                <a:tc hMerge="1">
                  <a:txBody>
                    <a:bodyPr/>
                    <a:lstStyle/>
                    <a:p>
                      <a:endParaRPr lang="en-US"/>
                    </a:p>
                  </a:txBody>
                  <a:tcPr/>
                </a:tc>
                <a:tc>
                  <a:txBody>
                    <a:bodyPr/>
                    <a:lstStyle/>
                    <a:p>
                      <a:pPr marL="0" marR="0" algn="ctr">
                        <a:lnSpc>
                          <a:spcPct val="150000"/>
                        </a:lnSpc>
                        <a:spcBef>
                          <a:spcPts val="0"/>
                        </a:spcBef>
                        <a:spcAft>
                          <a:spcPts val="0"/>
                        </a:spcAft>
                      </a:pPr>
                      <a:r>
                        <a:rPr lang="en-US" sz="1400" kern="1200">
                          <a:effectLst/>
                        </a:rPr>
                        <a:t>2007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50000"/>
                        </a:lnSpc>
                        <a:spcBef>
                          <a:spcPts val="0"/>
                        </a:spcBef>
                        <a:spcAft>
                          <a:spcPts val="0"/>
                        </a:spcAft>
                      </a:pPr>
                      <a:r>
                        <a:rPr lang="en-US" sz="1400" kern="1200">
                          <a:effectLst/>
                        </a:rPr>
                        <a:t>2013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50000"/>
                        </a:lnSpc>
                        <a:spcBef>
                          <a:spcPts val="0"/>
                        </a:spcBef>
                        <a:spcAft>
                          <a:spcPts val="0"/>
                        </a:spcAft>
                      </a:pPr>
                      <a:r>
                        <a:rPr lang="en-US" sz="1400" kern="1200" dirty="0">
                          <a:effectLst/>
                        </a:rPr>
                        <a:t>Change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r>
              <a:tr h="399646">
                <a:tc>
                  <a:txBody>
                    <a:bodyPr/>
                    <a:lstStyle/>
                    <a:p>
                      <a:pPr marL="0" marR="0">
                        <a:lnSpc>
                          <a:spcPct val="150000"/>
                        </a:lnSpc>
                        <a:spcBef>
                          <a:spcPts val="0"/>
                        </a:spcBef>
                        <a:spcAft>
                          <a:spcPts val="0"/>
                        </a:spcAft>
                      </a:pPr>
                      <a:r>
                        <a:rPr lang="en-US" sz="1600" kern="1200" dirty="0">
                          <a:effectLst/>
                        </a:rPr>
                        <a:t>Level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nSpc>
                          <a:spcPct val="150000"/>
                        </a:lnSpc>
                        <a:spcBef>
                          <a:spcPts val="0"/>
                        </a:spcBef>
                        <a:spcAft>
                          <a:spcPts val="0"/>
                        </a:spcAft>
                      </a:pPr>
                      <a:r>
                        <a:rPr lang="en-US" sz="1600" kern="1200" dirty="0">
                          <a:effectLst/>
                        </a:rPr>
                        <a:t>Description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50000"/>
                        </a:lnSpc>
                        <a:spcBef>
                          <a:spcPts val="0"/>
                        </a:spcBef>
                        <a:spcAft>
                          <a:spcPts val="0"/>
                        </a:spcAft>
                      </a:pPr>
                      <a:r>
                        <a:rPr lang="en-US" sz="1600" kern="1200" dirty="0">
                          <a:effectLst/>
                        </a:rPr>
                        <a:t>Skill/Competence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50000"/>
                        </a:lnSpc>
                        <a:spcBef>
                          <a:spcPts val="0"/>
                        </a:spcBef>
                        <a:spcAft>
                          <a:spcPts val="0"/>
                        </a:spcAft>
                      </a:pPr>
                      <a:r>
                        <a:rPr lang="en-US" sz="1600" kern="12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50000"/>
                        </a:lnSpc>
                        <a:spcBef>
                          <a:spcPts val="0"/>
                        </a:spcBef>
                        <a:spcAft>
                          <a:spcPts val="0"/>
                        </a:spcAft>
                      </a:pPr>
                      <a:r>
                        <a:rPr lang="en-US" sz="1600" kern="12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50000"/>
                        </a:lnSpc>
                        <a:spcBef>
                          <a:spcPts val="0"/>
                        </a:spcBef>
                        <a:spcAft>
                          <a:spcPts val="0"/>
                        </a:spcAft>
                      </a:pPr>
                      <a:r>
                        <a:rPr lang="en-US" sz="1600" kern="12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r>
              <a:tr h="356775">
                <a:tc>
                  <a:txBody>
                    <a:bodyPr/>
                    <a:lstStyle/>
                    <a:p>
                      <a:pPr marL="0" marR="0" algn="ctr">
                        <a:lnSpc>
                          <a:spcPct val="115000"/>
                        </a:lnSpc>
                        <a:spcBef>
                          <a:spcPts val="0"/>
                        </a:spcBef>
                        <a:spcAft>
                          <a:spcPts val="0"/>
                        </a:spcAft>
                      </a:pPr>
                      <a:r>
                        <a:rPr lang="en-US" sz="1600" kern="12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nSpc>
                          <a:spcPct val="115000"/>
                        </a:lnSpc>
                        <a:spcBef>
                          <a:spcPts val="0"/>
                        </a:spcBef>
                        <a:spcAft>
                          <a:spcPts val="0"/>
                        </a:spcAft>
                      </a:pPr>
                      <a:r>
                        <a:rPr lang="en-US" sz="1600" b="1" kern="1200" dirty="0">
                          <a:effectLst/>
                        </a:rPr>
                        <a:t>Pre–Numeracy</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just">
                        <a:lnSpc>
                          <a:spcPct val="115000"/>
                        </a:lnSpc>
                        <a:spcBef>
                          <a:spcPts val="0"/>
                        </a:spcBef>
                        <a:spcAft>
                          <a:spcPts val="0"/>
                        </a:spcAft>
                      </a:pPr>
                      <a:r>
                        <a:rPr lang="en-US" sz="1600" kern="1200" dirty="0">
                          <a:effectLst/>
                        </a:rPr>
                        <a:t>Applies single step addition and subtraction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1.5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1.2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a:effectLst/>
                        </a:rPr>
                        <a:t>-0.3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r>
              <a:tr h="457894">
                <a:tc>
                  <a:txBody>
                    <a:bodyPr/>
                    <a:lstStyle/>
                    <a:p>
                      <a:pPr marL="0" marR="0" algn="ctr">
                        <a:lnSpc>
                          <a:spcPct val="115000"/>
                        </a:lnSpc>
                        <a:spcBef>
                          <a:spcPts val="0"/>
                        </a:spcBef>
                        <a:spcAft>
                          <a:spcPts val="0"/>
                        </a:spcAft>
                      </a:pPr>
                      <a:r>
                        <a:rPr lang="en-US" sz="1600" kern="12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nSpc>
                          <a:spcPct val="115000"/>
                        </a:lnSpc>
                        <a:spcBef>
                          <a:spcPts val="0"/>
                        </a:spcBef>
                        <a:spcAft>
                          <a:spcPts val="0"/>
                        </a:spcAft>
                      </a:pPr>
                      <a:r>
                        <a:rPr lang="en-US" sz="1600" b="1" kern="1200" dirty="0">
                          <a:effectLst/>
                        </a:rPr>
                        <a:t>Emergent </a:t>
                      </a:r>
                      <a:r>
                        <a:rPr lang="en-US" sz="1600" b="1" kern="1200" dirty="0" smtClean="0">
                          <a:effectLst/>
                        </a:rPr>
                        <a:t>Numeracy</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just">
                        <a:lnSpc>
                          <a:spcPct val="115000"/>
                        </a:lnSpc>
                        <a:spcBef>
                          <a:spcPts val="0"/>
                        </a:spcBef>
                        <a:spcAft>
                          <a:spcPts val="0"/>
                        </a:spcAft>
                      </a:pPr>
                      <a:r>
                        <a:rPr lang="en-US" sz="1600" kern="1200" dirty="0">
                          <a:effectLst/>
                        </a:rPr>
                        <a:t>Applies a two-step addition and subtraction involving carrying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smtClean="0">
                          <a:effectLst/>
                        </a:rPr>
                        <a:t>20.9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smtClean="0">
                          <a:effectLst/>
                        </a:rPr>
                        <a:t>11.5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a:t>
                      </a:r>
                      <a:r>
                        <a:rPr lang="en-US" sz="1800" b="1" kern="1200" dirty="0" smtClean="0">
                          <a:effectLst/>
                        </a:rPr>
                        <a:t>9.4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r>
              <a:tr h="472974">
                <a:tc>
                  <a:txBody>
                    <a:bodyPr/>
                    <a:lstStyle/>
                    <a:p>
                      <a:pPr marL="0" marR="0" algn="ctr">
                        <a:lnSpc>
                          <a:spcPct val="115000"/>
                        </a:lnSpc>
                        <a:spcBef>
                          <a:spcPts val="0"/>
                        </a:spcBef>
                        <a:spcAft>
                          <a:spcPts val="0"/>
                        </a:spcAft>
                      </a:pPr>
                      <a:r>
                        <a:rPr lang="en-US" sz="1600" kern="1200" dirty="0">
                          <a:effectLst/>
                        </a:rPr>
                        <a:t>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nSpc>
                          <a:spcPct val="115000"/>
                        </a:lnSpc>
                        <a:spcBef>
                          <a:spcPts val="0"/>
                        </a:spcBef>
                        <a:spcAft>
                          <a:spcPts val="0"/>
                        </a:spcAft>
                      </a:pPr>
                      <a:r>
                        <a:rPr lang="en-US" sz="1600" b="1" kern="1200" dirty="0">
                          <a:effectLst/>
                        </a:rPr>
                        <a:t>Basic Numeracy</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just">
                        <a:lnSpc>
                          <a:spcPct val="115000"/>
                        </a:lnSpc>
                        <a:spcBef>
                          <a:spcPts val="0"/>
                        </a:spcBef>
                        <a:spcAft>
                          <a:spcPts val="0"/>
                        </a:spcAft>
                      </a:pPr>
                      <a:r>
                        <a:rPr lang="en-US" sz="1600" kern="1200" dirty="0">
                          <a:effectLst/>
                        </a:rPr>
                        <a:t>Translates verbal information into arithmetic operations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smtClean="0">
                          <a:effectLst/>
                        </a:rPr>
                        <a:t>34.0</a:t>
                      </a:r>
                      <a:endParaRPr lang="en-US" sz="2000" b="1" dirty="0">
                        <a:effectLst/>
                      </a:endParaRPr>
                    </a:p>
                  </a:txBody>
                  <a:tcPr marL="51956" marR="51956" marT="7566" marB="0"/>
                </a:tc>
                <a:tc>
                  <a:txBody>
                    <a:bodyPr/>
                    <a:lstStyle/>
                    <a:p>
                      <a:pPr marL="0" marR="0" algn="ctr">
                        <a:lnSpc>
                          <a:spcPct val="115000"/>
                        </a:lnSpc>
                        <a:spcBef>
                          <a:spcPts val="0"/>
                        </a:spcBef>
                        <a:spcAft>
                          <a:spcPts val="0"/>
                        </a:spcAft>
                      </a:pPr>
                      <a:r>
                        <a:rPr lang="en-US" sz="1800" b="1" kern="1200" dirty="0" smtClean="0">
                          <a:effectLst/>
                        </a:rPr>
                        <a:t>22.6</a:t>
                      </a:r>
                      <a:endParaRPr lang="en-US" sz="2000" b="1" dirty="0">
                        <a:effectLst/>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a:t>
                      </a:r>
                      <a:r>
                        <a:rPr lang="en-US" sz="1800" b="1" kern="1200" dirty="0" smtClean="0">
                          <a:effectLst/>
                        </a:rPr>
                        <a:t>11.4</a:t>
                      </a:r>
                      <a:endParaRPr lang="en-US" sz="2000" b="1" dirty="0">
                        <a:effectLst/>
                      </a:endParaRPr>
                    </a:p>
                  </a:txBody>
                  <a:tcPr marL="51956" marR="51956" marT="7566" marB="0"/>
                </a:tc>
              </a:tr>
              <a:tr h="704176">
                <a:tc>
                  <a:txBody>
                    <a:bodyPr/>
                    <a:lstStyle/>
                    <a:p>
                      <a:pPr marL="0" marR="0" algn="ctr">
                        <a:lnSpc>
                          <a:spcPct val="115000"/>
                        </a:lnSpc>
                        <a:spcBef>
                          <a:spcPts val="0"/>
                        </a:spcBef>
                        <a:spcAft>
                          <a:spcPts val="0"/>
                        </a:spcAft>
                      </a:pPr>
                      <a:r>
                        <a:rPr lang="en-US" sz="1600" kern="1200" dirty="0">
                          <a:effectLst/>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nSpc>
                          <a:spcPct val="115000"/>
                        </a:lnSpc>
                        <a:spcBef>
                          <a:spcPts val="0"/>
                        </a:spcBef>
                        <a:spcAft>
                          <a:spcPts val="0"/>
                        </a:spcAft>
                      </a:pPr>
                      <a:r>
                        <a:rPr lang="en-US" sz="1600" b="1" kern="1200" dirty="0">
                          <a:effectLst/>
                        </a:rPr>
                        <a:t>Beginning Numeracy</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just">
                        <a:lnSpc>
                          <a:spcPct val="115000"/>
                        </a:lnSpc>
                        <a:spcBef>
                          <a:spcPts val="0"/>
                        </a:spcBef>
                        <a:spcAft>
                          <a:spcPts val="0"/>
                        </a:spcAft>
                      </a:pPr>
                      <a:r>
                        <a:rPr lang="en-US" sz="1600" kern="1200" dirty="0">
                          <a:effectLst/>
                        </a:rPr>
                        <a:t>Translates verbal or graphic information into simple arithmetic problems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27.2</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28.0</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+0.8</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r>
              <a:tr h="736897">
                <a:tc>
                  <a:txBody>
                    <a:bodyPr/>
                    <a:lstStyle/>
                    <a:p>
                      <a:pPr marL="0" marR="0" algn="ctr">
                        <a:lnSpc>
                          <a:spcPct val="115000"/>
                        </a:lnSpc>
                        <a:spcBef>
                          <a:spcPts val="0"/>
                        </a:spcBef>
                        <a:spcAft>
                          <a:spcPts val="0"/>
                        </a:spcAft>
                      </a:pPr>
                      <a:r>
                        <a:rPr lang="en-US" sz="1600" kern="12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nSpc>
                          <a:spcPct val="115000"/>
                        </a:lnSpc>
                        <a:spcBef>
                          <a:spcPts val="0"/>
                        </a:spcBef>
                        <a:spcAft>
                          <a:spcPts val="0"/>
                        </a:spcAft>
                      </a:pPr>
                      <a:r>
                        <a:rPr lang="en-US" sz="1600" b="1" kern="1200" dirty="0">
                          <a:effectLst/>
                        </a:rPr>
                        <a:t>Competent </a:t>
                      </a:r>
                      <a:r>
                        <a:rPr lang="en-US" sz="1600" b="1" kern="1200" dirty="0" smtClean="0">
                          <a:effectLst/>
                        </a:rPr>
                        <a:t>Numeracy</a:t>
                      </a:r>
                      <a:endParaRPr lang="en-US" sz="1800" b="1" dirty="0">
                        <a:effectLst/>
                      </a:endParaRPr>
                    </a:p>
                  </a:txBody>
                  <a:tcPr marL="51956" marR="51956" marT="7566" marB="0"/>
                </a:tc>
                <a:tc>
                  <a:txBody>
                    <a:bodyPr/>
                    <a:lstStyle/>
                    <a:p>
                      <a:pPr marL="0" marR="0" algn="just">
                        <a:lnSpc>
                          <a:spcPct val="115000"/>
                        </a:lnSpc>
                        <a:spcBef>
                          <a:spcPts val="0"/>
                        </a:spcBef>
                        <a:spcAft>
                          <a:spcPts val="0"/>
                        </a:spcAft>
                      </a:pPr>
                      <a:r>
                        <a:rPr lang="en-US" sz="1600" kern="1200" dirty="0">
                          <a:effectLst/>
                        </a:rPr>
                        <a:t>Translates verbal, graphic or tabular information into an arithmetic form in order to solve a given problem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smtClean="0">
                          <a:effectLst/>
                        </a:rPr>
                        <a:t>9.2</a:t>
                      </a:r>
                      <a:endParaRPr lang="en-US" sz="2000" b="1" dirty="0">
                        <a:effectLst/>
                      </a:endParaRPr>
                    </a:p>
                  </a:txBody>
                  <a:tcPr marL="51956" marR="51956" marT="7566" marB="0"/>
                </a:tc>
                <a:tc>
                  <a:txBody>
                    <a:bodyPr/>
                    <a:lstStyle/>
                    <a:p>
                      <a:pPr marL="0" marR="0" algn="ctr">
                        <a:lnSpc>
                          <a:spcPct val="115000"/>
                        </a:lnSpc>
                        <a:spcBef>
                          <a:spcPts val="0"/>
                        </a:spcBef>
                        <a:spcAft>
                          <a:spcPts val="0"/>
                        </a:spcAft>
                      </a:pPr>
                      <a:r>
                        <a:rPr lang="en-US" sz="1800" b="1" kern="1200" dirty="0" smtClean="0">
                          <a:effectLst/>
                        </a:rPr>
                        <a:t>20.1</a:t>
                      </a:r>
                      <a:endParaRPr lang="en-US" sz="2000" b="1" dirty="0">
                        <a:effectLst/>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a:t>
                      </a:r>
                      <a:r>
                        <a:rPr lang="en-US" sz="1800" b="1" kern="1200" dirty="0" smtClean="0">
                          <a:effectLst/>
                        </a:rPr>
                        <a:t>10.9</a:t>
                      </a:r>
                      <a:endParaRPr lang="en-US" sz="2000" b="1" dirty="0">
                        <a:effectLst/>
                      </a:endParaRPr>
                    </a:p>
                  </a:txBody>
                  <a:tcPr marL="51956" marR="51956" marT="7566" marB="0"/>
                </a:tc>
              </a:tr>
              <a:tr h="800168">
                <a:tc>
                  <a:txBody>
                    <a:bodyPr/>
                    <a:lstStyle/>
                    <a:p>
                      <a:pPr marL="0" marR="0" algn="ctr">
                        <a:lnSpc>
                          <a:spcPct val="115000"/>
                        </a:lnSpc>
                        <a:spcBef>
                          <a:spcPts val="0"/>
                        </a:spcBef>
                        <a:spcAft>
                          <a:spcPts val="0"/>
                        </a:spcAft>
                      </a:pPr>
                      <a:r>
                        <a:rPr lang="en-US" sz="1600" kern="1200" dirty="0">
                          <a:effectLst/>
                        </a:rPr>
                        <a:t>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nSpc>
                          <a:spcPct val="115000"/>
                        </a:lnSpc>
                        <a:spcBef>
                          <a:spcPts val="0"/>
                        </a:spcBef>
                        <a:spcAft>
                          <a:spcPts val="0"/>
                        </a:spcAft>
                      </a:pPr>
                      <a:r>
                        <a:rPr lang="en-US" sz="1600" b="1" kern="1200" dirty="0">
                          <a:effectLst/>
                        </a:rPr>
                        <a:t>Mathematically </a:t>
                      </a:r>
                      <a:r>
                        <a:rPr lang="en-US" sz="1600" b="1" kern="1200" dirty="0" smtClean="0">
                          <a:effectLst/>
                        </a:rPr>
                        <a:t>Skilled</a:t>
                      </a:r>
                      <a:endParaRPr lang="en-US" sz="1800" b="1" dirty="0">
                        <a:effectLst/>
                      </a:endParaRPr>
                    </a:p>
                  </a:txBody>
                  <a:tcPr marL="51956" marR="51956" marT="7566" marB="0"/>
                </a:tc>
                <a:tc>
                  <a:txBody>
                    <a:bodyPr/>
                    <a:lstStyle/>
                    <a:p>
                      <a:pPr marL="0" marR="0" algn="just">
                        <a:lnSpc>
                          <a:spcPct val="115000"/>
                        </a:lnSpc>
                        <a:spcBef>
                          <a:spcPts val="0"/>
                        </a:spcBef>
                        <a:spcAft>
                          <a:spcPts val="0"/>
                        </a:spcAft>
                      </a:pPr>
                      <a:r>
                        <a:rPr lang="en-US" sz="1600" kern="1200" dirty="0">
                          <a:effectLst/>
                        </a:rPr>
                        <a:t>Solves multiple operation problems (using the correct order) involving fractions, ratios and decimals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smtClean="0">
                          <a:effectLst/>
                        </a:rPr>
                        <a:t>6.0</a:t>
                      </a:r>
                      <a:endParaRPr lang="en-US" sz="2000" b="1" dirty="0">
                        <a:effectLst/>
                      </a:endParaRPr>
                    </a:p>
                  </a:txBody>
                  <a:tcPr marL="51956" marR="51956" marT="7566" marB="0"/>
                </a:tc>
                <a:tc>
                  <a:txBody>
                    <a:bodyPr/>
                    <a:lstStyle/>
                    <a:p>
                      <a:pPr marL="0" marR="0" algn="ctr">
                        <a:lnSpc>
                          <a:spcPct val="115000"/>
                        </a:lnSpc>
                        <a:spcBef>
                          <a:spcPts val="0"/>
                        </a:spcBef>
                        <a:spcAft>
                          <a:spcPts val="0"/>
                        </a:spcAft>
                      </a:pPr>
                      <a:r>
                        <a:rPr lang="en-US" sz="1800" b="1" kern="1200" dirty="0" smtClean="0">
                          <a:effectLst/>
                        </a:rPr>
                        <a:t>10.7</a:t>
                      </a:r>
                      <a:r>
                        <a:rPr lang="en-US" sz="1800" b="1" kern="1200"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a:t>
                      </a:r>
                      <a:r>
                        <a:rPr lang="en-US" sz="1800" b="1" kern="1200" dirty="0" smtClean="0">
                          <a:effectLst/>
                        </a:rPr>
                        <a:t>4.7</a:t>
                      </a:r>
                      <a:r>
                        <a:rPr lang="en-US" sz="1800" b="1" kern="1200"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r>
              <a:tr h="1051578">
                <a:tc>
                  <a:txBody>
                    <a:bodyPr/>
                    <a:lstStyle/>
                    <a:p>
                      <a:pPr marL="0" marR="0" algn="ctr">
                        <a:lnSpc>
                          <a:spcPct val="115000"/>
                        </a:lnSpc>
                        <a:spcBef>
                          <a:spcPts val="0"/>
                        </a:spcBef>
                        <a:spcAft>
                          <a:spcPts val="0"/>
                        </a:spcAft>
                      </a:pPr>
                      <a:r>
                        <a:rPr lang="en-US" sz="1600" kern="1200" dirty="0">
                          <a:effectLst/>
                        </a:rPr>
                        <a:t>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nSpc>
                          <a:spcPct val="115000"/>
                        </a:lnSpc>
                        <a:spcBef>
                          <a:spcPts val="0"/>
                        </a:spcBef>
                        <a:spcAft>
                          <a:spcPts val="0"/>
                        </a:spcAft>
                      </a:pPr>
                      <a:r>
                        <a:rPr lang="en-US" sz="1600" b="1" kern="1200" dirty="0">
                          <a:effectLst/>
                        </a:rPr>
                        <a:t>Concrete Problem Solving</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just">
                        <a:lnSpc>
                          <a:spcPct val="115000"/>
                        </a:lnSpc>
                        <a:spcBef>
                          <a:spcPts val="0"/>
                        </a:spcBef>
                        <a:spcAft>
                          <a:spcPts val="0"/>
                        </a:spcAft>
                      </a:pPr>
                      <a:r>
                        <a:rPr lang="en-US" sz="1600" kern="1200" dirty="0">
                          <a:effectLst/>
                        </a:rPr>
                        <a:t>Extracts and converts information from tables, charts and other symbolic presentations in order to identify, and then solve multi -step problems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a:effectLst/>
                        </a:rPr>
                        <a:t>0.9</a:t>
                      </a:r>
                      <a:endParaRPr lang="en-US" sz="2000" b="1">
                        <a:effectLst/>
                      </a:endParaRPr>
                    </a:p>
                    <a:p>
                      <a:pPr marL="0" marR="0" algn="ctr">
                        <a:lnSpc>
                          <a:spcPct val="115000"/>
                        </a:lnSpc>
                        <a:spcBef>
                          <a:spcPts val="0"/>
                        </a:spcBef>
                        <a:spcAft>
                          <a:spcPts val="0"/>
                        </a:spcAft>
                      </a:pPr>
                      <a:r>
                        <a:rPr lang="en-US" sz="1800" b="1" kern="1200">
                          <a:effectLst/>
                        </a:rPr>
                        <a:t> </a:t>
                      </a:r>
                      <a:endParaRPr lang="en-US" sz="2000" b="1">
                        <a:effectLst/>
                      </a:endParaRPr>
                    </a:p>
                    <a:p>
                      <a:pPr marL="0" marR="0" algn="ctr">
                        <a:lnSpc>
                          <a:spcPct val="115000"/>
                        </a:lnSpc>
                        <a:spcBef>
                          <a:spcPts val="0"/>
                        </a:spcBef>
                        <a:spcAft>
                          <a:spcPts val="0"/>
                        </a:spcAft>
                      </a:pPr>
                      <a:r>
                        <a:rPr lang="en-US" sz="1800" b="1" kern="1200">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4.5</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+3.6</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r>
              <a:tr h="1286993">
                <a:tc>
                  <a:txBody>
                    <a:bodyPr/>
                    <a:lstStyle/>
                    <a:p>
                      <a:pPr marL="0" marR="0" algn="ctr">
                        <a:lnSpc>
                          <a:spcPct val="115000"/>
                        </a:lnSpc>
                        <a:spcBef>
                          <a:spcPts val="0"/>
                        </a:spcBef>
                        <a:spcAft>
                          <a:spcPts val="0"/>
                        </a:spcAft>
                      </a:pPr>
                      <a:r>
                        <a:rPr lang="en-US" sz="1600" kern="1200" dirty="0">
                          <a:effectLst/>
                        </a:rPr>
                        <a:t>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nSpc>
                          <a:spcPct val="115000"/>
                        </a:lnSpc>
                        <a:spcBef>
                          <a:spcPts val="0"/>
                        </a:spcBef>
                        <a:spcAft>
                          <a:spcPts val="0"/>
                        </a:spcAft>
                      </a:pPr>
                      <a:r>
                        <a:rPr lang="en-US" sz="1600" b="1" kern="1200" dirty="0">
                          <a:effectLst/>
                        </a:rPr>
                        <a:t>Abstract Problem Solving </a:t>
                      </a:r>
                      <a:endParaRPr lang="en-US" sz="1800" b="1" dirty="0">
                        <a:effectLst/>
                      </a:endParaRPr>
                    </a:p>
                  </a:txBody>
                  <a:tcPr marL="51956" marR="51956" marT="7566" marB="0"/>
                </a:tc>
                <a:tc>
                  <a:txBody>
                    <a:bodyPr/>
                    <a:lstStyle/>
                    <a:p>
                      <a:pPr marL="0" marR="0" algn="just">
                        <a:lnSpc>
                          <a:spcPct val="115000"/>
                        </a:lnSpc>
                        <a:spcBef>
                          <a:spcPts val="0"/>
                        </a:spcBef>
                        <a:spcAft>
                          <a:spcPts val="0"/>
                        </a:spcAft>
                      </a:pPr>
                      <a:r>
                        <a:rPr lang="en-US" sz="1600" kern="1200" dirty="0">
                          <a:effectLst/>
                        </a:rPr>
                        <a:t>Identifies the nature of an unstated mathematical problem embedded within verbal or graphic information and then translate this into symbolic, algebraic or equation form in order to solve a problem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smtClean="0">
                          <a:effectLst/>
                        </a:rPr>
                        <a:t>0.4</a:t>
                      </a:r>
                      <a:r>
                        <a:rPr lang="en-US" sz="1800" b="1" kern="1200" dirty="0">
                          <a:effectLst/>
                        </a:rPr>
                        <a:t> </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smtClean="0">
                          <a:effectLst/>
                        </a:rPr>
                        <a:t>1.4</a:t>
                      </a:r>
                      <a:r>
                        <a:rPr lang="en-US" sz="1800" b="1" kern="1200" dirty="0">
                          <a:effectLst/>
                        </a:rPr>
                        <a:t> </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c>
                  <a:txBody>
                    <a:bodyPr/>
                    <a:lstStyle/>
                    <a:p>
                      <a:pPr marL="0" marR="0" algn="ctr">
                        <a:lnSpc>
                          <a:spcPct val="115000"/>
                        </a:lnSpc>
                        <a:spcBef>
                          <a:spcPts val="0"/>
                        </a:spcBef>
                        <a:spcAft>
                          <a:spcPts val="0"/>
                        </a:spcAft>
                      </a:pPr>
                      <a:r>
                        <a:rPr lang="en-US" sz="1800" b="1" kern="1200" dirty="0">
                          <a:effectLst/>
                        </a:rPr>
                        <a:t>+</a:t>
                      </a:r>
                      <a:r>
                        <a:rPr lang="en-US" sz="1800" b="1" kern="1200" dirty="0" smtClean="0">
                          <a:effectLst/>
                        </a:rPr>
                        <a:t>1</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endParaRPr>
                    </a:p>
                    <a:p>
                      <a:pPr marL="0" marR="0" algn="ctr">
                        <a:lnSpc>
                          <a:spcPct val="115000"/>
                        </a:lnSpc>
                        <a:spcBef>
                          <a:spcPts val="0"/>
                        </a:spcBef>
                        <a:spcAft>
                          <a:spcPts val="0"/>
                        </a:spcAft>
                      </a:pPr>
                      <a:r>
                        <a:rPr lang="en-US" sz="1800" b="1" kern="1200"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956" marR="51956" marT="7566" marB="0"/>
                </a:tc>
              </a:tr>
            </a:tbl>
          </a:graphicData>
        </a:graphic>
      </p:graphicFrame>
    </p:spTree>
    <p:extLst>
      <p:ext uri="{BB962C8B-B14F-4D97-AF65-F5344CB8AC3E}">
        <p14:creationId xmlns:p14="http://schemas.microsoft.com/office/powerpoint/2010/main" val="4053720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1933" y="999850"/>
            <a:ext cx="10792496" cy="3970318"/>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FINDINGS</a:t>
            </a:r>
          </a:p>
          <a:p>
            <a:pPr lvl="0"/>
            <a:endParaRPr lang="en-US" sz="2800" dirty="0"/>
          </a:p>
          <a:p>
            <a:pPr algn="just"/>
            <a:r>
              <a:rPr lang="en-ZA" sz="3600" dirty="0" smtClean="0">
                <a:latin typeface="Times New Roman" panose="02020603050405020304" pitchFamily="18" charset="0"/>
                <a:cs typeface="Times New Roman" panose="02020603050405020304" pitchFamily="18" charset="0"/>
              </a:rPr>
              <a:t>Majority of standard 6 </a:t>
            </a:r>
            <a:r>
              <a:rPr lang="en-ZA" sz="3600" dirty="0">
                <a:latin typeface="Times New Roman" panose="02020603050405020304" pitchFamily="18" charset="0"/>
                <a:cs typeface="Times New Roman" panose="02020603050405020304" pitchFamily="18" charset="0"/>
              </a:rPr>
              <a:t>pupils reached level </a:t>
            </a:r>
            <a:r>
              <a:rPr lang="en-ZA" sz="3600" dirty="0" smtClean="0">
                <a:latin typeface="Times New Roman" panose="02020603050405020304" pitchFamily="18" charset="0"/>
                <a:cs typeface="Times New Roman" panose="02020603050405020304" pitchFamily="18" charset="0"/>
              </a:rPr>
              <a:t>3, 4 &amp; 5.</a:t>
            </a:r>
          </a:p>
          <a:p>
            <a:pPr algn="just"/>
            <a:endParaRPr lang="en-ZA" sz="3600" dirty="0" smtClean="0">
              <a:latin typeface="Times New Roman" panose="02020603050405020304" pitchFamily="18" charset="0"/>
              <a:cs typeface="Times New Roman" panose="02020603050405020304" pitchFamily="18" charset="0"/>
            </a:endParaRPr>
          </a:p>
          <a:p>
            <a:pPr algn="just"/>
            <a:r>
              <a:rPr lang="en-ZA" sz="3600" dirty="0" smtClean="0">
                <a:latin typeface="Times New Roman" panose="02020603050405020304" pitchFamily="18" charset="0"/>
                <a:cs typeface="Times New Roman" panose="02020603050405020304" pitchFamily="18" charset="0"/>
              </a:rPr>
              <a:t>35.3</a:t>
            </a:r>
            <a:r>
              <a:rPr lang="en-ZA" sz="3600" dirty="0">
                <a:latin typeface="Times New Roman" panose="02020603050405020304" pitchFamily="18" charset="0"/>
                <a:cs typeface="Times New Roman" panose="02020603050405020304" pitchFamily="18" charset="0"/>
              </a:rPr>
              <a:t>% of standard 6 pupils </a:t>
            </a:r>
            <a:r>
              <a:rPr lang="en-ZA" sz="3600" dirty="0" smtClean="0">
                <a:latin typeface="Times New Roman" panose="02020603050405020304" pitchFamily="18" charset="0"/>
                <a:cs typeface="Times New Roman" panose="02020603050405020304" pitchFamily="18" charset="0"/>
              </a:rPr>
              <a:t>are </a:t>
            </a:r>
            <a:r>
              <a:rPr lang="en-ZA" sz="3600" dirty="0">
                <a:latin typeface="Times New Roman" panose="02020603050405020304" pitchFamily="18" charset="0"/>
                <a:cs typeface="Times New Roman" panose="02020603050405020304" pitchFamily="18" charset="0"/>
              </a:rPr>
              <a:t>at elementary levels (1-3) for mathematics</a:t>
            </a:r>
            <a:r>
              <a:rPr lang="en-ZA" sz="3600" dirty="0" smtClean="0">
                <a:latin typeface="Times New Roman" panose="02020603050405020304" pitchFamily="18" charset="0"/>
                <a:cs typeface="Times New Roman" panose="02020603050405020304" pitchFamily="18" charset="0"/>
              </a:rPr>
              <a:t>.</a:t>
            </a:r>
          </a:p>
          <a:p>
            <a:pPr algn="just"/>
            <a:endPar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6975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860" y="5636525"/>
            <a:ext cx="8541674" cy="1012967"/>
          </a:xfrm>
        </p:spPr>
        <p:txBody>
          <a:bodyPr/>
          <a:lstStyle/>
          <a:p>
            <a:r>
              <a:rPr lang="en-US" dirty="0" smtClean="0"/>
              <a:t>National Benchmark is 100%</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314788125"/>
              </p:ext>
            </p:extLst>
          </p:nvPr>
        </p:nvGraphicFramePr>
        <p:xfrm>
          <a:off x="684213" y="685800"/>
          <a:ext cx="11011918" cy="50735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4797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6" y="927279"/>
            <a:ext cx="10792496" cy="3662541"/>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BACKGROUND FOR SEACMEQ</a:t>
            </a:r>
          </a:p>
          <a:p>
            <a:pPr algn="just"/>
            <a:endParaRPr lang="en-US" sz="3600"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Southern and Eastern Africa Consortium for Monitoring Educational Quality (SEACMEQ), formerly SACMEQ is a non-profit </a:t>
            </a:r>
            <a:r>
              <a:rPr lang="en-US" sz="3600" dirty="0" smtClean="0">
                <a:latin typeface="Times New Roman" panose="02020603050405020304" pitchFamily="18" charset="0"/>
                <a:cs typeface="Times New Roman" panose="02020603050405020304" pitchFamily="18" charset="0"/>
              </a:rPr>
              <a:t>organization.</a:t>
            </a:r>
          </a:p>
          <a:p>
            <a:pPr algn="just"/>
            <a:endParaRPr lang="en-US" sz="4400" b="1" dirty="0" smtClean="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20355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860" y="5636525"/>
            <a:ext cx="8541674" cy="1012967"/>
          </a:xfrm>
        </p:spPr>
        <p:txBody>
          <a:bodyPr/>
          <a:lstStyle/>
          <a:p>
            <a:r>
              <a:rPr lang="en-US" dirty="0" smtClean="0"/>
              <a:t>National Benchmark is 100%</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609920319"/>
              </p:ext>
            </p:extLst>
          </p:nvPr>
        </p:nvGraphicFramePr>
        <p:xfrm>
          <a:off x="684213" y="685799"/>
          <a:ext cx="11011918" cy="50872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7239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933" y="245108"/>
            <a:ext cx="11907438" cy="6555641"/>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FINDINGS</a:t>
            </a:r>
          </a:p>
          <a:p>
            <a:pPr algn="just"/>
            <a:endParaRPr lang="en-US" sz="4400" b="1" dirty="0" smtClean="0">
              <a:solidFill>
                <a:srgbClr val="FF0000"/>
              </a:solidFill>
              <a:latin typeface="Times New Roman" panose="02020603050405020304" pitchFamily="18" charset="0"/>
              <a:ea typeface="Calibri" panose="020F0502020204030204" pitchFamily="34" charset="0"/>
            </a:endParaRPr>
          </a:p>
          <a:p>
            <a:pPr algn="just"/>
            <a:r>
              <a:rPr lang="en-ZA" sz="3600" dirty="0" smtClean="0"/>
              <a:t>Percentage </a:t>
            </a:r>
            <a:r>
              <a:rPr lang="en-ZA" sz="3600" dirty="0"/>
              <a:t>of standard 6 pupils who responded with ‘I use Mathematics textbook by myself’ has decreased from 80 % in the year 2000 to 62 % and 42% in the years 2007 and 2013 respectively</a:t>
            </a:r>
            <a:r>
              <a:rPr lang="en-ZA" sz="3600" dirty="0" smtClean="0"/>
              <a:t>.</a:t>
            </a:r>
          </a:p>
          <a:p>
            <a:pPr algn="just"/>
            <a:endParaRPr lang="en-ZA" sz="3600" dirty="0" smtClean="0"/>
          </a:p>
          <a:p>
            <a:pPr algn="just"/>
            <a:r>
              <a:rPr lang="en-ZA" sz="3600" dirty="0"/>
              <a:t>P</a:t>
            </a:r>
            <a:r>
              <a:rPr lang="en-ZA" sz="3600" dirty="0" smtClean="0"/>
              <a:t>ercentage </a:t>
            </a:r>
            <a:r>
              <a:rPr lang="en-ZA" sz="3600" dirty="0"/>
              <a:t>of pupils who responded with “I use a reading textbook by myself” was 79 %, 64 % and 45 % in the year 2000, 2007 and </a:t>
            </a:r>
            <a:r>
              <a:rPr lang="en-ZA" sz="3600" dirty="0" smtClean="0"/>
              <a:t>2013.</a:t>
            </a:r>
          </a:p>
          <a:p>
            <a:pPr algn="just"/>
            <a:endParaRPr lang="en-US" sz="4400" b="1" dirty="0" smtClean="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82490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1398278"/>
              </p:ext>
            </p:extLst>
          </p:nvPr>
        </p:nvGraphicFramePr>
        <p:xfrm>
          <a:off x="0" y="101599"/>
          <a:ext cx="12191998" cy="6633033"/>
        </p:xfrm>
        <a:graphic>
          <a:graphicData uri="http://schemas.openxmlformats.org/drawingml/2006/table">
            <a:tbl>
              <a:tblPr firstRow="1" firstCol="1" bandRow="1">
                <a:tableStyleId>{5C22544A-7EE6-4342-B048-85BDC9FD1C3A}</a:tableStyleId>
              </a:tblPr>
              <a:tblGrid>
                <a:gridCol w="3133552"/>
                <a:gridCol w="1705673"/>
                <a:gridCol w="2419611"/>
                <a:gridCol w="2419611"/>
                <a:gridCol w="2513551"/>
              </a:tblGrid>
              <a:tr h="722013">
                <a:tc gridSpan="5">
                  <a:txBody>
                    <a:bodyPr/>
                    <a:lstStyle/>
                    <a:p>
                      <a:pPr marL="0" marR="0" algn="just">
                        <a:lnSpc>
                          <a:spcPct val="115000"/>
                        </a:lnSpc>
                        <a:spcBef>
                          <a:spcPts val="0"/>
                        </a:spcBef>
                        <a:spcAft>
                          <a:spcPts val="0"/>
                        </a:spcAft>
                      </a:pPr>
                      <a:r>
                        <a:rPr lang="en-ZA" sz="2000" dirty="0">
                          <a:effectLst/>
                        </a:rPr>
                        <a:t>Table </a:t>
                      </a:r>
                      <a:r>
                        <a:rPr lang="en-ZA" sz="2000" dirty="0" smtClean="0">
                          <a:effectLst/>
                        </a:rPr>
                        <a:t>1</a:t>
                      </a:r>
                      <a:r>
                        <a:rPr lang="en-ZA" sz="2000" dirty="0">
                          <a:effectLst/>
                        </a:rPr>
                        <a:t>	</a:t>
                      </a:r>
                      <a:r>
                        <a:rPr lang="en-ZA" sz="2000" dirty="0" smtClean="0">
                          <a:effectLst/>
                        </a:rPr>
                        <a:t>:</a:t>
                      </a:r>
                      <a:r>
                        <a:rPr lang="en-ZA" sz="2000" baseline="0" dirty="0" smtClean="0">
                          <a:effectLst/>
                        </a:rPr>
                        <a:t>    </a:t>
                      </a:r>
                      <a:r>
                        <a:rPr lang="en-ZA" sz="2000" dirty="0" smtClean="0">
                          <a:effectLst/>
                        </a:rPr>
                        <a:t>Pupil </a:t>
                      </a:r>
                      <a:r>
                        <a:rPr lang="en-ZA" sz="2000" dirty="0">
                          <a:effectLst/>
                        </a:rPr>
                        <a:t>and Teacher Scores on the SACMEQ HIV/AIDS Knowledge Test (HAKT)</a:t>
                      </a:r>
                      <a:endParaRPr lang="en-US" sz="1800" dirty="0">
                        <a:effectLst/>
                      </a:endParaRPr>
                    </a:p>
                    <a:p>
                      <a:pPr marL="0" marR="0" algn="just">
                        <a:lnSpc>
                          <a:spcPct val="115000"/>
                        </a:lnSpc>
                        <a:spcBef>
                          <a:spcPts val="0"/>
                        </a:spcBef>
                        <a:spcAft>
                          <a:spcPts val="0"/>
                        </a:spcAft>
                      </a:pPr>
                      <a:r>
                        <a:rPr lang="en-ZA" sz="20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0517">
                <a:tc gridSpan="5">
                  <a:txBody>
                    <a:bodyPr/>
                    <a:lstStyle/>
                    <a:p>
                      <a:pPr marL="1371600" marR="0" algn="just">
                        <a:lnSpc>
                          <a:spcPct val="115000"/>
                        </a:lnSpc>
                        <a:spcBef>
                          <a:spcPts val="0"/>
                        </a:spcBef>
                        <a:spcAft>
                          <a:spcPts val="0"/>
                        </a:spcAft>
                      </a:pPr>
                      <a:r>
                        <a:rPr lang="en-ZA" sz="2000" dirty="0">
                          <a:effectLst/>
                        </a:rPr>
                        <a:t>          </a:t>
                      </a:r>
                      <a:r>
                        <a:rPr lang="en-ZA" sz="2000" dirty="0" smtClean="0">
                          <a:effectLst/>
                        </a:rPr>
                        <a:t>                                   </a:t>
                      </a:r>
                      <a:r>
                        <a:rPr lang="en-ZA" sz="2000" dirty="0">
                          <a:effectLst/>
                        </a:rPr>
                        <a:t>PUPILS                                            </a:t>
                      </a:r>
                      <a:r>
                        <a:rPr lang="en-ZA" sz="2000" dirty="0" smtClean="0">
                          <a:effectLst/>
                        </a:rPr>
                        <a:t>         </a:t>
                      </a:r>
                      <a:r>
                        <a:rPr lang="en-ZA" sz="2000" dirty="0">
                          <a:effectLst/>
                        </a:rPr>
                        <a:t>TEACHERS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70719">
                <a:tc>
                  <a:txBody>
                    <a:bodyPr/>
                    <a:lstStyle/>
                    <a:p>
                      <a:pPr marL="0" marR="0" algn="just">
                        <a:lnSpc>
                          <a:spcPct val="115000"/>
                        </a:lnSpc>
                        <a:spcBef>
                          <a:spcPts val="0"/>
                        </a:spcBef>
                        <a:spcAft>
                          <a:spcPts val="0"/>
                        </a:spcAft>
                      </a:pPr>
                      <a:r>
                        <a:rPr lang="en-ZA" sz="20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HAKT Score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Reached Minimal Level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HAKT Score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Reached Minimal Level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5169">
                <a:tc>
                  <a:txBody>
                    <a:bodyPr/>
                    <a:lstStyle/>
                    <a:p>
                      <a:pPr marL="0" marR="0">
                        <a:lnSpc>
                          <a:spcPct val="107000"/>
                        </a:lnSpc>
                        <a:spcBef>
                          <a:spcPts val="0"/>
                        </a:spcBef>
                        <a:spcAft>
                          <a:spcPts val="800"/>
                        </a:spcAft>
                      </a:pPr>
                      <a:r>
                        <a:rPr lang="en-ZA" sz="1800">
                          <a:effectLst/>
                        </a:rPr>
                        <a:t>Botswana: South East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561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59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848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5169">
                <a:tc>
                  <a:txBody>
                    <a:bodyPr/>
                    <a:lstStyle/>
                    <a:p>
                      <a:pPr marL="0" marR="0">
                        <a:lnSpc>
                          <a:spcPct val="107000"/>
                        </a:lnSpc>
                        <a:spcBef>
                          <a:spcPts val="0"/>
                        </a:spcBef>
                        <a:spcAft>
                          <a:spcPts val="800"/>
                        </a:spcAft>
                      </a:pPr>
                      <a:r>
                        <a:rPr lang="en-ZA" sz="1800">
                          <a:effectLst/>
                        </a:rPr>
                        <a:t>Botswana: Gaborone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550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53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857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5169">
                <a:tc>
                  <a:txBody>
                    <a:bodyPr/>
                    <a:lstStyle/>
                    <a:p>
                      <a:pPr marL="0" marR="0">
                        <a:lnSpc>
                          <a:spcPct val="107000"/>
                        </a:lnSpc>
                        <a:spcBef>
                          <a:spcPts val="0"/>
                        </a:spcBef>
                        <a:spcAft>
                          <a:spcPts val="800"/>
                        </a:spcAft>
                      </a:pPr>
                      <a:r>
                        <a:rPr lang="en-ZA" sz="1800">
                          <a:effectLst/>
                        </a:rPr>
                        <a:t>Botswana: North East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534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816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5360">
                <a:tc>
                  <a:txBody>
                    <a:bodyPr/>
                    <a:lstStyle/>
                    <a:p>
                      <a:pPr marL="0" marR="0">
                        <a:lnSpc>
                          <a:spcPct val="107000"/>
                        </a:lnSpc>
                        <a:spcBef>
                          <a:spcPts val="0"/>
                        </a:spcBef>
                        <a:spcAft>
                          <a:spcPts val="800"/>
                        </a:spcAft>
                      </a:pPr>
                      <a:r>
                        <a:rPr lang="en-ZA" sz="1800">
                          <a:effectLst/>
                        </a:rPr>
                        <a:t>Botswana: Chobe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529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874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5169">
                <a:tc>
                  <a:txBody>
                    <a:bodyPr/>
                    <a:lstStyle/>
                    <a:p>
                      <a:pPr marL="0" marR="0">
                        <a:lnSpc>
                          <a:spcPct val="107000"/>
                        </a:lnSpc>
                        <a:spcBef>
                          <a:spcPts val="0"/>
                        </a:spcBef>
                        <a:spcAft>
                          <a:spcPts val="800"/>
                        </a:spcAft>
                      </a:pPr>
                      <a:r>
                        <a:rPr lang="en-ZA" sz="1800">
                          <a:effectLst/>
                        </a:rPr>
                        <a:t>Botswana: Kweneng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505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32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839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5360">
                <a:tc>
                  <a:txBody>
                    <a:bodyPr/>
                    <a:lstStyle/>
                    <a:p>
                      <a:pPr marL="0" marR="0">
                        <a:lnSpc>
                          <a:spcPct val="107000"/>
                        </a:lnSpc>
                        <a:spcBef>
                          <a:spcPts val="0"/>
                        </a:spcBef>
                        <a:spcAft>
                          <a:spcPts val="800"/>
                        </a:spcAft>
                      </a:pPr>
                      <a:r>
                        <a:rPr lang="en-ZA" sz="1800">
                          <a:effectLst/>
                        </a:rPr>
                        <a:t>Botswana: Central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501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31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830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5360">
                <a:tc>
                  <a:txBody>
                    <a:bodyPr/>
                    <a:lstStyle/>
                    <a:p>
                      <a:pPr marL="0" marR="0">
                        <a:lnSpc>
                          <a:spcPct val="107000"/>
                        </a:lnSpc>
                        <a:spcBef>
                          <a:spcPts val="0"/>
                        </a:spcBef>
                        <a:spcAft>
                          <a:spcPts val="800"/>
                        </a:spcAft>
                      </a:pPr>
                      <a:r>
                        <a:rPr lang="en-ZA" sz="1800">
                          <a:effectLst/>
                        </a:rPr>
                        <a:t>Botswana: Kgatleng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492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31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829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5169">
                <a:tc>
                  <a:txBody>
                    <a:bodyPr/>
                    <a:lstStyle/>
                    <a:p>
                      <a:pPr marL="0" marR="0">
                        <a:lnSpc>
                          <a:spcPct val="107000"/>
                        </a:lnSpc>
                        <a:spcBef>
                          <a:spcPts val="0"/>
                        </a:spcBef>
                        <a:spcAft>
                          <a:spcPts val="800"/>
                        </a:spcAft>
                      </a:pPr>
                      <a:r>
                        <a:rPr lang="en-ZA" sz="1800">
                          <a:effectLst/>
                        </a:rPr>
                        <a:t>Botswana: North West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487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862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5360">
                <a:tc>
                  <a:txBody>
                    <a:bodyPr/>
                    <a:lstStyle/>
                    <a:p>
                      <a:pPr marL="0" marR="0">
                        <a:lnSpc>
                          <a:spcPct val="107000"/>
                        </a:lnSpc>
                        <a:spcBef>
                          <a:spcPts val="0"/>
                        </a:spcBef>
                        <a:spcAft>
                          <a:spcPts val="800"/>
                        </a:spcAft>
                      </a:pPr>
                      <a:r>
                        <a:rPr lang="en-ZA" sz="1800">
                          <a:effectLst/>
                        </a:rPr>
                        <a:t>Botswana: South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471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830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5169">
                <a:tc>
                  <a:txBody>
                    <a:bodyPr/>
                    <a:lstStyle/>
                    <a:p>
                      <a:pPr marL="0" marR="0">
                        <a:lnSpc>
                          <a:spcPct val="107000"/>
                        </a:lnSpc>
                        <a:spcBef>
                          <a:spcPts val="0"/>
                        </a:spcBef>
                        <a:spcAft>
                          <a:spcPts val="800"/>
                        </a:spcAft>
                      </a:pPr>
                      <a:r>
                        <a:rPr lang="en-ZA" sz="1800">
                          <a:effectLst/>
                        </a:rPr>
                        <a:t>Botswana: Kgalagadi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467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838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5360">
                <a:tc>
                  <a:txBody>
                    <a:bodyPr/>
                    <a:lstStyle/>
                    <a:p>
                      <a:pPr marL="0" marR="0">
                        <a:lnSpc>
                          <a:spcPct val="107000"/>
                        </a:lnSpc>
                        <a:spcBef>
                          <a:spcPts val="0"/>
                        </a:spcBef>
                        <a:spcAft>
                          <a:spcPts val="800"/>
                        </a:spcAft>
                      </a:pPr>
                      <a:r>
                        <a:rPr lang="en-ZA" sz="1800">
                          <a:effectLst/>
                        </a:rPr>
                        <a:t>Botswana: Gantsi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455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a:effectLst/>
                        </a:rPr>
                        <a:t>831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ZA" sz="1800" dirty="0">
                          <a:effectLst/>
                        </a:rPr>
                        <a:t>100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1970">
                <a:tc>
                  <a:txBody>
                    <a:bodyPr/>
                    <a:lstStyle/>
                    <a:p>
                      <a:pPr marL="0" marR="0" algn="l">
                        <a:lnSpc>
                          <a:spcPct val="115000"/>
                        </a:lnSpc>
                        <a:spcBef>
                          <a:spcPts val="0"/>
                        </a:spcBef>
                        <a:spcAft>
                          <a:spcPts val="0"/>
                        </a:spcAft>
                      </a:pPr>
                      <a:r>
                        <a:rPr lang="en-ZA" sz="2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BOTSWANA</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marL="0" marR="0" algn="l">
                        <a:lnSpc>
                          <a:spcPct val="115000"/>
                        </a:lnSpc>
                        <a:spcBef>
                          <a:spcPts val="0"/>
                        </a:spcBef>
                        <a:spcAft>
                          <a:spcPts val="0"/>
                        </a:spcAft>
                      </a:pPr>
                      <a:r>
                        <a:rPr lang="en-ZA" sz="2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508</a:t>
                      </a:r>
                      <a:endParaRPr lang="en-US" sz="2400">
                        <a:solidFill>
                          <a:srgbClr val="31849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marL="0" marR="0" algn="l">
                        <a:lnSpc>
                          <a:spcPct val="115000"/>
                        </a:lnSpc>
                        <a:spcBef>
                          <a:spcPts val="0"/>
                        </a:spcBef>
                        <a:spcAft>
                          <a:spcPts val="0"/>
                        </a:spcAft>
                      </a:pPr>
                      <a:r>
                        <a:rPr lang="en-ZA" sz="2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a:t>
                      </a:r>
                      <a:endParaRPr lang="en-US" sz="2400">
                        <a:solidFill>
                          <a:srgbClr val="31849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marL="0" marR="0" algn="l">
                        <a:lnSpc>
                          <a:spcPct val="115000"/>
                        </a:lnSpc>
                        <a:spcBef>
                          <a:spcPts val="0"/>
                        </a:spcBef>
                        <a:spcAft>
                          <a:spcPts val="0"/>
                        </a:spcAft>
                      </a:pPr>
                      <a:r>
                        <a:rPr lang="en-ZA" sz="2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837</a:t>
                      </a:r>
                      <a:endParaRPr lang="en-US" sz="2400"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solidFill>
                  </a:tcPr>
                </a:tc>
                <a:tc>
                  <a:txBody>
                    <a:bodyPr/>
                    <a:lstStyle/>
                    <a:p>
                      <a:pPr marL="0" marR="0" algn="l">
                        <a:lnSpc>
                          <a:spcPct val="115000"/>
                        </a:lnSpc>
                        <a:spcBef>
                          <a:spcPts val="0"/>
                        </a:spcBef>
                        <a:spcAft>
                          <a:spcPts val="0"/>
                        </a:spcAft>
                      </a:pPr>
                      <a:r>
                        <a:rPr lang="en-ZA" sz="2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en-US" sz="2400" dirty="0">
                        <a:solidFill>
                          <a:srgbClr val="31849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solidFill>
                  </a:tcPr>
                </a:tc>
              </a:tr>
            </a:tbl>
          </a:graphicData>
        </a:graphic>
      </p:graphicFrame>
    </p:spTree>
    <p:extLst>
      <p:ext uri="{BB962C8B-B14F-4D97-AF65-F5344CB8AC3E}">
        <p14:creationId xmlns:p14="http://schemas.microsoft.com/office/powerpoint/2010/main" val="3738096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6990939"/>
              </p:ext>
            </p:extLst>
          </p:nvPr>
        </p:nvGraphicFramePr>
        <p:xfrm>
          <a:off x="684212" y="685800"/>
          <a:ext cx="10898187" cy="52940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6640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0" y="1"/>
            <a:ext cx="12090400" cy="7171194"/>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FINDINGS</a:t>
            </a:r>
          </a:p>
          <a:p>
            <a:pPr algn="just"/>
            <a:r>
              <a:rPr lang="en-US" sz="4400" dirty="0" smtClean="0">
                <a:latin typeface="Times New Roman" panose="02020603050405020304" pitchFamily="18" charset="0"/>
                <a:cs typeface="Times New Roman" panose="02020603050405020304" pitchFamily="18" charset="0"/>
              </a:rPr>
              <a:t>Standard </a:t>
            </a:r>
            <a:r>
              <a:rPr lang="en-US" sz="4400" dirty="0">
                <a:latin typeface="Times New Roman" panose="02020603050405020304" pitchFamily="18" charset="0"/>
                <a:cs typeface="Times New Roman" panose="02020603050405020304" pitchFamily="18" charset="0"/>
              </a:rPr>
              <a:t>6 pupil national score is at 508 while the minimum knowledge level is at 35</a:t>
            </a:r>
            <a:r>
              <a:rPr lang="en-US" sz="4400" dirty="0" smtClean="0">
                <a:latin typeface="Times New Roman" panose="02020603050405020304" pitchFamily="18" charset="0"/>
                <a:cs typeface="Times New Roman" panose="02020603050405020304" pitchFamily="18" charset="0"/>
              </a:rPr>
              <a:t>%.</a:t>
            </a:r>
          </a:p>
          <a:p>
            <a:pPr algn="just"/>
            <a:endParaRPr lang="en-US" sz="4400" dirty="0" smtClean="0">
              <a:latin typeface="Times New Roman" panose="02020603050405020304" pitchFamily="18" charset="0"/>
              <a:cs typeface="Times New Roman" panose="02020603050405020304" pitchFamily="18" charset="0"/>
            </a:endParaRPr>
          </a:p>
          <a:p>
            <a:pPr algn="just"/>
            <a:r>
              <a:rPr lang="en-US" sz="4000" dirty="0" smtClean="0">
                <a:latin typeface="Times New Roman" panose="02020603050405020304" pitchFamily="18" charset="0"/>
                <a:cs typeface="Times New Roman" panose="02020603050405020304" pitchFamily="18" charset="0"/>
              </a:rPr>
              <a:t>This is worrisome </a:t>
            </a:r>
            <a:r>
              <a:rPr lang="en-US" sz="4000" dirty="0">
                <a:latin typeface="Times New Roman" panose="02020603050405020304" pitchFamily="18" charset="0"/>
                <a:cs typeface="Times New Roman" panose="02020603050405020304" pitchFamily="18" charset="0"/>
              </a:rPr>
              <a:t>because all pupils at standard 6 are expected to at least have minimal knowledge on matters related to </a:t>
            </a:r>
            <a:r>
              <a:rPr lang="en-US" sz="4000" dirty="0" smtClean="0">
                <a:latin typeface="Times New Roman" panose="02020603050405020304" pitchFamily="18" charset="0"/>
                <a:cs typeface="Times New Roman" panose="02020603050405020304" pitchFamily="18" charset="0"/>
              </a:rPr>
              <a:t>HIV/AIDS.</a:t>
            </a:r>
          </a:p>
          <a:p>
            <a:pPr algn="just"/>
            <a:endParaRPr lang="en-US" sz="4000" dirty="0" smtClean="0">
              <a:latin typeface="Times New Roman" panose="02020603050405020304" pitchFamily="18" charset="0"/>
              <a:cs typeface="Times New Roman" panose="02020603050405020304" pitchFamily="18" charset="0"/>
            </a:endParaRPr>
          </a:p>
          <a:p>
            <a:pPr algn="just"/>
            <a:r>
              <a:rPr lang="en-US" sz="4000" dirty="0">
                <a:latin typeface="Times New Roman" panose="02020603050405020304" pitchFamily="18" charset="0"/>
                <a:cs typeface="Times New Roman" panose="02020603050405020304" pitchFamily="18" charset="0"/>
              </a:rPr>
              <a:t>Standard 6 </a:t>
            </a:r>
            <a:r>
              <a:rPr lang="en-US" sz="4000" dirty="0" smtClean="0">
                <a:latin typeface="Times New Roman" panose="02020603050405020304" pitchFamily="18" charset="0"/>
                <a:cs typeface="Times New Roman" panose="02020603050405020304" pitchFamily="18" charset="0"/>
              </a:rPr>
              <a:t>pupils are taught by teachers with national </a:t>
            </a:r>
            <a:r>
              <a:rPr lang="en-US" sz="4000" dirty="0">
                <a:latin typeface="Times New Roman" panose="02020603050405020304" pitchFamily="18" charset="0"/>
                <a:cs typeface="Times New Roman" panose="02020603050405020304" pitchFamily="18" charset="0"/>
              </a:rPr>
              <a:t>score </a:t>
            </a:r>
            <a:r>
              <a:rPr lang="en-US" sz="4000" dirty="0" smtClean="0">
                <a:latin typeface="Times New Roman" panose="02020603050405020304" pitchFamily="18" charset="0"/>
                <a:cs typeface="Times New Roman" panose="02020603050405020304" pitchFamily="18" charset="0"/>
              </a:rPr>
              <a:t>of </a:t>
            </a:r>
            <a:r>
              <a:rPr lang="en-US" sz="4000" dirty="0">
                <a:latin typeface="Times New Roman" panose="02020603050405020304" pitchFamily="18" charset="0"/>
                <a:cs typeface="Times New Roman" panose="02020603050405020304" pitchFamily="18" charset="0"/>
              </a:rPr>
              <a:t>837 </a:t>
            </a:r>
            <a:r>
              <a:rPr lang="en-US" sz="4000" dirty="0" smtClean="0">
                <a:latin typeface="Times New Roman" panose="02020603050405020304" pitchFamily="18" charset="0"/>
                <a:cs typeface="Times New Roman" panose="02020603050405020304" pitchFamily="18" charset="0"/>
              </a:rPr>
              <a:t>and </a:t>
            </a:r>
            <a:r>
              <a:rPr lang="en-US" sz="4000" dirty="0">
                <a:latin typeface="Times New Roman" panose="02020603050405020304" pitchFamily="18" charset="0"/>
                <a:cs typeface="Times New Roman" panose="02020603050405020304" pitchFamily="18" charset="0"/>
              </a:rPr>
              <a:t>minimum knowledge level </a:t>
            </a:r>
            <a:r>
              <a:rPr lang="en-US" sz="4000" dirty="0" smtClean="0">
                <a:latin typeface="Times New Roman" panose="02020603050405020304" pitchFamily="18" charset="0"/>
                <a:cs typeface="Times New Roman" panose="02020603050405020304" pitchFamily="18" charset="0"/>
              </a:rPr>
              <a:t>of </a:t>
            </a:r>
            <a:r>
              <a:rPr lang="en-US" sz="4000" dirty="0">
                <a:latin typeface="Times New Roman" panose="02020603050405020304" pitchFamily="18" charset="0"/>
                <a:cs typeface="Times New Roman" panose="02020603050405020304" pitchFamily="18" charset="0"/>
              </a:rPr>
              <a:t>100</a:t>
            </a:r>
            <a:r>
              <a:rPr lang="en-US" sz="4000" dirty="0" smtClean="0">
                <a:latin typeface="Times New Roman" panose="02020603050405020304" pitchFamily="18" charset="0"/>
                <a:cs typeface="Times New Roman" panose="02020603050405020304" pitchFamily="18" charset="0"/>
              </a:rPr>
              <a:t>%.</a:t>
            </a:r>
          </a:p>
          <a:p>
            <a:pPr algn="just"/>
            <a:endParaRPr lang="en-US" sz="4400" b="1" dirty="0" smtClean="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39712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27457696"/>
              </p:ext>
            </p:extLst>
          </p:nvPr>
        </p:nvGraphicFramePr>
        <p:xfrm>
          <a:off x="684213" y="685799"/>
          <a:ext cx="11125714" cy="54960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5457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98848105"/>
              </p:ext>
            </p:extLst>
          </p:nvPr>
        </p:nvGraphicFramePr>
        <p:xfrm>
          <a:off x="684212" y="685800"/>
          <a:ext cx="10657077" cy="54966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94670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142" y="-1"/>
            <a:ext cx="12046857" cy="6617196"/>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FINDINGS</a:t>
            </a:r>
          </a:p>
          <a:p>
            <a:pPr lvl="0"/>
            <a:endParaRPr lang="en-US" sz="2800" dirty="0"/>
          </a:p>
          <a:p>
            <a:pPr algn="just"/>
            <a:r>
              <a:rPr lang="en-ZA" sz="4400" dirty="0" smtClean="0">
                <a:latin typeface="Times New Roman" panose="02020603050405020304" pitchFamily="18" charset="0"/>
                <a:cs typeface="Times New Roman" panose="02020603050405020304" pitchFamily="18" charset="0"/>
              </a:rPr>
              <a:t>76 % of standard 6 pupils in Botswana said they do not receive breakfast. </a:t>
            </a:r>
          </a:p>
          <a:p>
            <a:pPr algn="just"/>
            <a:endParaRPr lang="en-US" sz="4400" dirty="0" smtClean="0">
              <a:latin typeface="Times New Roman" panose="02020603050405020304" pitchFamily="18" charset="0"/>
              <a:cs typeface="Times New Roman" panose="02020603050405020304" pitchFamily="18" charset="0"/>
            </a:endParaRPr>
          </a:p>
          <a:p>
            <a:pPr algn="just"/>
            <a:r>
              <a:rPr lang="en-US" sz="4400" dirty="0" smtClean="0">
                <a:latin typeface="Times New Roman" panose="02020603050405020304" pitchFamily="18" charset="0"/>
                <a:cs typeface="Times New Roman" panose="02020603050405020304" pitchFamily="18" charset="0"/>
              </a:rPr>
              <a:t>82.9 % of standard 6 pupils in Botswana do not receive supper.</a:t>
            </a:r>
          </a:p>
          <a:p>
            <a:pPr algn="just"/>
            <a:endParaRPr lang="en-US" sz="4400" dirty="0" smtClean="0">
              <a:latin typeface="Times New Roman" panose="02020603050405020304" pitchFamily="18" charset="0"/>
              <a:cs typeface="Times New Roman" panose="02020603050405020304" pitchFamily="18" charset="0"/>
            </a:endParaRPr>
          </a:p>
          <a:p>
            <a:pPr algn="just"/>
            <a:r>
              <a:rPr lang="en-US" sz="4400" i="1" dirty="0" smtClean="0">
                <a:solidFill>
                  <a:srgbClr val="FF0000"/>
                </a:solidFill>
                <a:latin typeface="Times New Roman" panose="02020603050405020304" pitchFamily="18" charset="0"/>
                <a:cs typeface="Times New Roman" panose="02020603050405020304" pitchFamily="18" charset="0"/>
              </a:rPr>
              <a:t>NB: </a:t>
            </a:r>
            <a:r>
              <a:rPr lang="en-US" sz="3200" i="1" dirty="0">
                <a:solidFill>
                  <a:srgbClr val="FF0000"/>
                </a:solidFill>
                <a:latin typeface="Times New Roman" panose="02020603050405020304" pitchFamily="18" charset="0"/>
                <a:cs typeface="Times New Roman" panose="02020603050405020304" pitchFamily="18" charset="0"/>
              </a:rPr>
              <a:t>T</a:t>
            </a:r>
            <a:r>
              <a:rPr lang="en-US" sz="3200" i="1" dirty="0" smtClean="0">
                <a:solidFill>
                  <a:srgbClr val="FF0000"/>
                </a:solidFill>
                <a:latin typeface="Times New Roman" panose="02020603050405020304" pitchFamily="18" charset="0"/>
                <a:cs typeface="Times New Roman" panose="02020603050405020304" pitchFamily="18" charset="0"/>
              </a:rPr>
              <a:t>his was not about schools providing meals to pupils but about pupils getting meals from any source</a:t>
            </a:r>
            <a:r>
              <a:rPr lang="en-US" sz="4400" i="1" dirty="0" smtClean="0">
                <a:solidFill>
                  <a:srgbClr val="FF0000"/>
                </a:solidFill>
                <a:latin typeface="Times New Roman" panose="02020603050405020304" pitchFamily="18" charset="0"/>
                <a:cs typeface="Times New Roman" panose="02020603050405020304" pitchFamily="18" charset="0"/>
              </a:rPr>
              <a:t>. </a:t>
            </a:r>
            <a:endParaRPr lang="en-US" sz="4400" b="1"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9840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229" y="0"/>
            <a:ext cx="11829142" cy="6740307"/>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SUMMARY &amp; CONCLUSIONS</a:t>
            </a:r>
          </a:p>
          <a:p>
            <a:pPr algn="just"/>
            <a:endParaRPr lang="en-US" sz="4400" b="1" dirty="0" smtClean="0">
              <a:solidFill>
                <a:srgbClr val="FF0000"/>
              </a:solidFill>
              <a:latin typeface="Times New Roman" panose="02020603050405020304" pitchFamily="18" charset="0"/>
              <a:ea typeface="Calibri" panose="020F0502020204030204" pitchFamily="34" charset="0"/>
            </a:endParaRPr>
          </a:p>
          <a:p>
            <a:pPr marL="571500" indent="-571500" algn="just">
              <a:buFont typeface="Wingdings" panose="05000000000000000000" pitchFamily="2" charset="2"/>
              <a:buChar char="Ø"/>
            </a:pPr>
            <a:r>
              <a:rPr lang="en-ZA" sz="4000" dirty="0" smtClean="0">
                <a:latin typeface="Times New Roman" panose="02020603050405020304" pitchFamily="18" charset="0"/>
                <a:cs typeface="Times New Roman" panose="02020603050405020304" pitchFamily="18" charset="0"/>
              </a:rPr>
              <a:t>Botswana was above SACMEQ IV mean in ALL achievement tests (</a:t>
            </a:r>
            <a:r>
              <a:rPr lang="en-ZA" sz="3600" dirty="0" smtClean="0">
                <a:latin typeface="Times New Roman" panose="02020603050405020304" pitchFamily="18" charset="0"/>
                <a:cs typeface="Times New Roman" panose="02020603050405020304" pitchFamily="18" charset="0"/>
              </a:rPr>
              <a:t>Numeracy, Literacy &amp; HIV/AIDS</a:t>
            </a:r>
            <a:r>
              <a:rPr lang="en-ZA" sz="4000" dirty="0" smtClean="0">
                <a:latin typeface="Times New Roman" panose="02020603050405020304" pitchFamily="18" charset="0"/>
                <a:cs typeface="Times New Roman" panose="02020603050405020304" pitchFamily="18" charset="0"/>
              </a:rPr>
              <a:t>).</a:t>
            </a:r>
          </a:p>
          <a:p>
            <a:pPr marL="571500" indent="-571500" algn="just">
              <a:buFont typeface="Wingdings" panose="05000000000000000000" pitchFamily="2" charset="2"/>
              <a:buChar char="Ø"/>
            </a:pPr>
            <a:r>
              <a:rPr lang="en-ZA" sz="4000" dirty="0" smtClean="0">
                <a:latin typeface="Times New Roman" panose="02020603050405020304" pitchFamily="18" charset="0"/>
                <a:cs typeface="Times New Roman" panose="02020603050405020304" pitchFamily="18" charset="0"/>
              </a:rPr>
              <a:t>A </a:t>
            </a:r>
            <a:r>
              <a:rPr lang="en-ZA" sz="4000" dirty="0">
                <a:latin typeface="Times New Roman" panose="02020603050405020304" pitchFamily="18" charset="0"/>
                <a:cs typeface="Times New Roman" panose="02020603050405020304" pitchFamily="18" charset="0"/>
              </a:rPr>
              <a:t>substantial percentage of standard 6 pupils in Botswana are concentrated within elementary levels of mathematics and </a:t>
            </a:r>
            <a:r>
              <a:rPr lang="en-ZA" sz="4000" dirty="0" smtClean="0">
                <a:latin typeface="Times New Roman" panose="02020603050405020304" pitchFamily="18" charset="0"/>
                <a:cs typeface="Times New Roman" panose="02020603050405020304" pitchFamily="18" charset="0"/>
              </a:rPr>
              <a:t>reading. </a:t>
            </a:r>
          </a:p>
          <a:p>
            <a:pPr marL="571500" indent="-571500" algn="just">
              <a:buFont typeface="Wingdings" panose="05000000000000000000" pitchFamily="2" charset="2"/>
              <a:buChar char="Ø"/>
            </a:pPr>
            <a:r>
              <a:rPr lang="en-ZA" sz="3600" dirty="0" smtClean="0">
                <a:latin typeface="Times New Roman" panose="02020603050405020304" pitchFamily="18" charset="0"/>
                <a:cs typeface="Times New Roman" panose="02020603050405020304" pitchFamily="18" charset="0"/>
              </a:rPr>
              <a:t>Standard </a:t>
            </a:r>
            <a:r>
              <a:rPr lang="en-ZA" sz="3600" dirty="0">
                <a:latin typeface="Times New Roman" panose="02020603050405020304" pitchFamily="18" charset="0"/>
                <a:cs typeface="Times New Roman" panose="02020603050405020304" pitchFamily="18" charset="0"/>
              </a:rPr>
              <a:t>6 pupils who </a:t>
            </a:r>
            <a:r>
              <a:rPr lang="en-ZA" sz="3600" dirty="0" smtClean="0">
                <a:latin typeface="Times New Roman" panose="02020603050405020304" pitchFamily="18" charset="0"/>
                <a:cs typeface="Times New Roman" panose="02020603050405020304" pitchFamily="18" charset="0"/>
              </a:rPr>
              <a:t>fall within elementary levels</a:t>
            </a:r>
            <a:r>
              <a:rPr lang="en-ZA" sz="3600" dirty="0">
                <a:latin typeface="Times New Roman" panose="02020603050405020304" pitchFamily="18" charset="0"/>
                <a:cs typeface="Times New Roman" panose="02020603050405020304" pitchFamily="18" charset="0"/>
              </a:rPr>
              <a:t>, particularly those in level 1 can hardly read and write without assistance and can only apply single step addition and subtraction.</a:t>
            </a:r>
            <a:r>
              <a:rPr lang="en-ZA" sz="320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9579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4" y="275771"/>
            <a:ext cx="11814629" cy="6309420"/>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SUMMARY &amp; CONCLUSIONS Cont.….,</a:t>
            </a:r>
          </a:p>
          <a:p>
            <a:pPr marL="571500" indent="-571500" algn="just">
              <a:buFont typeface="Wingdings" panose="05000000000000000000" pitchFamily="2" charset="2"/>
              <a:buChar char="Ø"/>
            </a:pPr>
            <a:r>
              <a:rPr lang="en-US" sz="3600" dirty="0" smtClean="0">
                <a:latin typeface="Times New Roman" panose="02020603050405020304" pitchFamily="18" charset="0"/>
                <a:ea typeface="Calibri" panose="020F0502020204030204" pitchFamily="34" charset="0"/>
                <a:cs typeface="Times New Roman" panose="02020603050405020304" pitchFamily="18" charset="0"/>
              </a:rPr>
              <a:t>The percentages of pupils who own textbook have been declining since 2000 to a lower percentage until the year 2013 and this inevitably affect learning and teaching of our pupils. </a:t>
            </a:r>
          </a:p>
          <a:p>
            <a:pPr marL="571500" indent="-571500" algn="just">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Pupils are taught by teachers who have displayed high HIV/AIDS knowledge levels yet Standard 6 pupils have  unsatisfactory HIV/AIDS knowledge levels.</a:t>
            </a:r>
          </a:p>
          <a:p>
            <a:pPr marL="571500" indent="-571500" algn="just">
              <a:buFont typeface="Wingdings" panose="05000000000000000000" pitchFamily="2" charset="2"/>
              <a:buChar char="Ø"/>
            </a:pPr>
            <a:r>
              <a:rPr lang="en-ZA" sz="3600" dirty="0" smtClean="0">
                <a:latin typeface="Times New Roman" panose="02020603050405020304" pitchFamily="18" charset="0"/>
                <a:cs typeface="Times New Roman" panose="02020603050405020304" pitchFamily="18" charset="0"/>
              </a:rPr>
              <a:t>O</a:t>
            </a:r>
            <a:r>
              <a:rPr lang="en-US" sz="3600" dirty="0" err="1" smtClean="0">
                <a:latin typeface="Times New Roman" panose="02020603050405020304" pitchFamily="18" charset="0"/>
                <a:cs typeface="Times New Roman" panose="02020603050405020304" pitchFamily="18" charset="0"/>
              </a:rPr>
              <a:t>ver</a:t>
            </a:r>
            <a:r>
              <a:rPr lang="en-US" sz="3600" dirty="0" smtClean="0">
                <a:latin typeface="Times New Roman" panose="02020603050405020304" pitchFamily="18" charset="0"/>
                <a:cs typeface="Times New Roman" panose="02020603050405020304" pitchFamily="18" charset="0"/>
              </a:rPr>
              <a:t> 75% of STD </a:t>
            </a:r>
            <a:r>
              <a:rPr lang="en-US" sz="3600" dirty="0">
                <a:latin typeface="Times New Roman" panose="02020603050405020304" pitchFamily="18" charset="0"/>
                <a:cs typeface="Times New Roman" panose="02020603050405020304" pitchFamily="18" charset="0"/>
              </a:rPr>
              <a:t>6 pupils in Botswana do not </a:t>
            </a:r>
            <a:r>
              <a:rPr lang="en-US" sz="3600" dirty="0" smtClean="0">
                <a:latin typeface="Times New Roman" panose="02020603050405020304" pitchFamily="18" charset="0"/>
                <a:cs typeface="Times New Roman" panose="02020603050405020304" pitchFamily="18" charset="0"/>
              </a:rPr>
              <a:t>receive/eat breakfast, over 80% of STD pupils 6 do not receive supper. </a:t>
            </a:r>
          </a:p>
          <a:p>
            <a:pPr algn="just"/>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439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6" y="927279"/>
            <a:ext cx="10792496" cy="6432530"/>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OBJECTIVES FOR SEACMEQ</a:t>
            </a:r>
          </a:p>
          <a:p>
            <a:pPr marL="457200" indent="-457200" algn="just">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Objectives of SEACMEQ are to build capacity of its members to monitor and evaluate the quality of education, </a:t>
            </a:r>
            <a:endParaRPr lang="en-US" sz="36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a:t>
            </a:r>
            <a:r>
              <a:rPr lang="en-US" sz="3600" dirty="0" smtClean="0">
                <a:latin typeface="Times New Roman" panose="02020603050405020304" pitchFamily="18" charset="0"/>
                <a:cs typeface="Times New Roman" panose="02020603050405020304" pitchFamily="18" charset="0"/>
              </a:rPr>
              <a:t>o </a:t>
            </a:r>
            <a:r>
              <a:rPr lang="en-US" sz="3600" dirty="0">
                <a:latin typeface="Times New Roman" panose="02020603050405020304" pitchFamily="18" charset="0"/>
                <a:cs typeface="Times New Roman" panose="02020603050405020304" pitchFamily="18" charset="0"/>
              </a:rPr>
              <a:t>use research to generate information that can be used to improve the quality of education </a:t>
            </a:r>
            <a:r>
              <a:rPr lang="en-US" sz="3600" dirty="0" smtClean="0">
                <a:latin typeface="Times New Roman" panose="02020603050405020304" pitchFamily="18" charset="0"/>
                <a:cs typeface="Times New Roman" panose="02020603050405020304" pitchFamily="18" charset="0"/>
              </a:rPr>
              <a:t> </a:t>
            </a:r>
          </a:p>
          <a:p>
            <a:pPr marL="457200" indent="-4572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a:t>
            </a:r>
            <a:r>
              <a:rPr lang="en-US" sz="3600" dirty="0" smtClean="0">
                <a:latin typeface="Times New Roman" panose="02020603050405020304" pitchFamily="18" charset="0"/>
                <a:cs typeface="Times New Roman" panose="02020603050405020304" pitchFamily="18" charset="0"/>
              </a:rPr>
              <a:t>o </a:t>
            </a:r>
            <a:r>
              <a:rPr lang="en-US" sz="3600" dirty="0">
                <a:latin typeface="Times New Roman" panose="02020603050405020304" pitchFamily="18" charset="0"/>
                <a:cs typeface="Times New Roman" panose="02020603050405020304" pitchFamily="18" charset="0"/>
              </a:rPr>
              <a:t>use innovative information sharing approaches to disseminate SEACMEQ results and to ensure that SEACMEQ results form the basis for policy and practice.</a:t>
            </a:r>
            <a:endPar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4400" b="1" dirty="0" smtClean="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19583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4" y="246743"/>
            <a:ext cx="11974286" cy="6370975"/>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RECOMMENDATIONS</a:t>
            </a:r>
          </a:p>
          <a:p>
            <a:pPr algn="just"/>
            <a:endParaRPr lang="en-US" sz="4400" b="1" dirty="0" smtClean="0">
              <a:solidFill>
                <a:srgbClr val="FF0000"/>
              </a:solidFill>
              <a:latin typeface="Times New Roman" panose="02020603050405020304" pitchFamily="18" charset="0"/>
              <a:ea typeface="Calibri" panose="020F0502020204030204" pitchFamily="34" charset="0"/>
            </a:endParaRPr>
          </a:p>
          <a:p>
            <a:pPr algn="just"/>
            <a:r>
              <a:rPr lang="en-ZA" sz="3200" dirty="0" smtClean="0">
                <a:latin typeface="Times New Roman" panose="02020603050405020304" pitchFamily="18" charset="0"/>
                <a:cs typeface="Times New Roman" panose="02020603050405020304" pitchFamily="18" charset="0"/>
              </a:rPr>
              <a:t>Department of Curriculum Development and Evaluation should consider developing teaching and learning materials that can enhance literacy and numeracy from lower levels.</a:t>
            </a:r>
          </a:p>
          <a:p>
            <a:pPr algn="just"/>
            <a:endParaRPr lang="en-ZA" sz="3200" dirty="0" smtClean="0">
              <a:latin typeface="Times New Roman" panose="02020603050405020304" pitchFamily="18" charset="0"/>
              <a:cs typeface="Times New Roman" panose="02020603050405020304" pitchFamily="18" charset="0"/>
            </a:endParaRPr>
          </a:p>
          <a:p>
            <a:pPr algn="just"/>
            <a:r>
              <a:rPr lang="en-ZA" sz="3200" dirty="0" smtClean="0">
                <a:latin typeface="Times New Roman" panose="02020603050405020304" pitchFamily="18" charset="0"/>
                <a:cs typeface="Times New Roman" panose="02020603050405020304" pitchFamily="18" charset="0"/>
              </a:rPr>
              <a:t>Ministry of Basic Education should ensure availability of funds for pupil textbooks; timely procurement and distribution of textbooks for all subjects to schools, and issuance of such to pupils.</a:t>
            </a:r>
          </a:p>
          <a:p>
            <a:pPr algn="just"/>
            <a:endParaRPr lang="en-ZA" sz="3200" dirty="0" smtClean="0">
              <a:latin typeface="Times New Roman" panose="02020603050405020304" pitchFamily="18" charset="0"/>
              <a:cs typeface="Times New Roman" panose="02020603050405020304" pitchFamily="18" charset="0"/>
            </a:endParaRPr>
          </a:p>
          <a:p>
            <a:pPr algn="just"/>
            <a:r>
              <a:rPr lang="en-ZA" sz="3200" dirty="0" err="1" smtClean="0">
                <a:latin typeface="Times New Roman" panose="02020603050405020304" pitchFamily="18" charset="0"/>
                <a:cs typeface="Times New Roman" panose="02020603050405020304" pitchFamily="18" charset="0"/>
              </a:rPr>
              <a:t>MoBE</a:t>
            </a:r>
            <a:r>
              <a:rPr lang="en-ZA" sz="3200" dirty="0" smtClean="0">
                <a:latin typeface="Times New Roman" panose="02020603050405020304" pitchFamily="18" charset="0"/>
                <a:cs typeface="Times New Roman" panose="02020603050405020304" pitchFamily="18" charset="0"/>
              </a:rPr>
              <a:t> in collaboration with MLGRD should expedite provision of second meal at primary</a:t>
            </a:r>
            <a:r>
              <a:rPr lang="en-ZA" sz="3200" dirty="0" smtClean="0"/>
              <a:t>.</a:t>
            </a:r>
            <a:endParaRPr lang="en-US" sz="3200" dirty="0" smtClean="0"/>
          </a:p>
        </p:txBody>
      </p:sp>
    </p:spTree>
    <p:extLst>
      <p:ext uri="{BB962C8B-B14F-4D97-AF65-F5344CB8AC3E}">
        <p14:creationId xmlns:p14="http://schemas.microsoft.com/office/powerpoint/2010/main" val="23767472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4" y="261257"/>
            <a:ext cx="11756572" cy="5878532"/>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RECOMMENDATIONS</a:t>
            </a:r>
          </a:p>
          <a:p>
            <a:pPr algn="just"/>
            <a:endParaRPr lang="en-US" sz="4400" b="1" dirty="0" smtClean="0">
              <a:solidFill>
                <a:srgbClr val="FF0000"/>
              </a:solidFill>
              <a:latin typeface="Times New Roman" panose="02020603050405020304" pitchFamily="18" charset="0"/>
              <a:ea typeface="Calibri" panose="020F0502020204030204" pitchFamily="34" charset="0"/>
            </a:endParaRPr>
          </a:p>
          <a:p>
            <a:pPr algn="just"/>
            <a:r>
              <a:rPr lang="en-ZA" sz="3600" dirty="0">
                <a:latin typeface="Times New Roman" panose="02020603050405020304" pitchFamily="18" charset="0"/>
                <a:cs typeface="Times New Roman" panose="02020603050405020304" pitchFamily="18" charset="0"/>
              </a:rPr>
              <a:t>Department of Basic Education should expedite the implementation of remedial programme at primary schools </a:t>
            </a:r>
            <a:r>
              <a:rPr lang="en-ZA" sz="3600" dirty="0" smtClean="0">
                <a:latin typeface="Times New Roman" panose="02020603050405020304" pitchFamily="18" charset="0"/>
                <a:cs typeface="Times New Roman" panose="02020603050405020304" pitchFamily="18" charset="0"/>
              </a:rPr>
              <a:t>Ref. RNPE 1994 </a:t>
            </a:r>
            <a:r>
              <a:rPr lang="en-ZA" sz="3600" dirty="0">
                <a:latin typeface="Times New Roman" panose="02020603050405020304" pitchFamily="18" charset="0"/>
                <a:cs typeface="Times New Roman" panose="02020603050405020304" pitchFamily="18" charset="0"/>
              </a:rPr>
              <a:t>and the 2020 </a:t>
            </a:r>
            <a:r>
              <a:rPr lang="en-ZA" sz="3600" dirty="0" smtClean="0">
                <a:latin typeface="Times New Roman" panose="02020603050405020304" pitchFamily="18" charset="0"/>
                <a:cs typeface="Times New Roman" panose="02020603050405020304" pitchFamily="18" charset="0"/>
              </a:rPr>
              <a:t>ETSSP.</a:t>
            </a:r>
          </a:p>
          <a:p>
            <a:pPr algn="just"/>
            <a:endParaRPr lang="en-ZA" sz="3600" dirty="0" smtClean="0">
              <a:latin typeface="Times New Roman" panose="02020603050405020304" pitchFamily="18" charset="0"/>
              <a:cs typeface="Times New Roman" panose="02020603050405020304" pitchFamily="18" charset="0"/>
            </a:endParaRPr>
          </a:p>
          <a:p>
            <a:pPr algn="just"/>
            <a:r>
              <a:rPr lang="en-ZA" sz="3600" dirty="0" err="1" smtClean="0">
                <a:latin typeface="Times New Roman" panose="02020603050405020304" pitchFamily="18" charset="0"/>
                <a:cs typeface="Times New Roman" panose="02020603050405020304" pitchFamily="18" charset="0"/>
              </a:rPr>
              <a:t>MoTE</a:t>
            </a:r>
            <a:r>
              <a:rPr lang="en-ZA" sz="3600" dirty="0" smtClean="0">
                <a:latin typeface="Times New Roman" panose="02020603050405020304" pitchFamily="18" charset="0"/>
                <a:cs typeface="Times New Roman" panose="02020603050405020304" pitchFamily="18" charset="0"/>
              </a:rPr>
              <a:t> </a:t>
            </a:r>
            <a:r>
              <a:rPr lang="en-ZA" sz="3600" dirty="0">
                <a:latin typeface="Times New Roman" panose="02020603050405020304" pitchFamily="18" charset="0"/>
                <a:cs typeface="Times New Roman" panose="02020603050405020304" pitchFamily="18" charset="0"/>
              </a:rPr>
              <a:t>in collaboration with local universities should consider developing short courses programmes which teachers could enrol in to upgrade themselves to help them keep abreast with emerging issues in education</a:t>
            </a:r>
            <a:endParaRPr lang="en-ZA"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598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2154" y="2206171"/>
            <a:ext cx="8534400" cy="4020457"/>
          </a:xfrm>
        </p:spPr>
        <p:txBody>
          <a:bodyPr>
            <a:normAutofit fontScale="90000"/>
          </a:bodyPr>
          <a:lstStyle/>
          <a:p>
            <a:pPr algn="ctr"/>
            <a:r>
              <a:rPr lang="en-US" sz="15300" dirty="0" smtClean="0"/>
              <a:t>end</a:t>
            </a:r>
            <a:r>
              <a:rPr lang="en-US" sz="8000" dirty="0" smtClean="0"/>
              <a:t> </a:t>
            </a:r>
            <a:br>
              <a:rPr lang="en-US" sz="8000" dirty="0" smtClean="0"/>
            </a:br>
            <a:r>
              <a:rPr lang="en-US" sz="8000" dirty="0" smtClean="0"/>
              <a:t/>
            </a:r>
            <a:br>
              <a:rPr lang="en-US" sz="8000" dirty="0" smtClean="0"/>
            </a:br>
            <a:r>
              <a:rPr lang="en-US" sz="6000" dirty="0" smtClean="0"/>
              <a:t>thank you</a:t>
            </a:r>
            <a:endParaRPr lang="en-US" sz="6000" dirty="0"/>
          </a:p>
        </p:txBody>
      </p:sp>
    </p:spTree>
    <p:extLst>
      <p:ext uri="{BB962C8B-B14F-4D97-AF65-F5344CB8AC3E}">
        <p14:creationId xmlns:p14="http://schemas.microsoft.com/office/powerpoint/2010/main" val="2699603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6" y="927279"/>
            <a:ext cx="10792496" cy="5324535"/>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INTRODUCTION</a:t>
            </a:r>
          </a:p>
          <a:p>
            <a:pPr algn="just"/>
            <a:endParaRPr lang="en-US" sz="4400" b="1" dirty="0" smtClean="0">
              <a:solidFill>
                <a:srgbClr val="FF0000"/>
              </a:solidFill>
              <a:latin typeface="Times New Roman" panose="02020603050405020304" pitchFamily="18" charset="0"/>
              <a:ea typeface="Calibri" panose="020F0502020204030204" pitchFamily="34" charset="0"/>
            </a:endParaRPr>
          </a:p>
          <a:p>
            <a:pPr algn="just"/>
            <a:r>
              <a:rPr lang="en-US" sz="3600" dirty="0">
                <a:latin typeface="Times New Roman" panose="02020603050405020304" pitchFamily="18" charset="0"/>
                <a:cs typeface="Times New Roman" panose="02020603050405020304" pitchFamily="18" charset="0"/>
              </a:rPr>
              <a:t>SEACMEQ Consortium has conducted four large-scale cross-national studies on the conditions of schooling and the quality of education in Southern and Eastern Africa namely; SACMEQ I, II, III and IV</a:t>
            </a:r>
            <a:r>
              <a:rPr lang="en-US" sz="3600" dirty="0" smtClean="0">
                <a:latin typeface="Times New Roman" panose="02020603050405020304" pitchFamily="18" charset="0"/>
                <a:cs typeface="Times New Roman" panose="02020603050405020304" pitchFamily="18" charset="0"/>
              </a:rPr>
              <a:t>.</a:t>
            </a:r>
          </a:p>
          <a:p>
            <a:pPr algn="just"/>
            <a:endParaRPr lang="en-US" sz="3600" dirty="0">
              <a:latin typeface="Times New Roman" panose="02020603050405020304" pitchFamily="18" charset="0"/>
              <a:cs typeface="Times New Roman" panose="02020603050405020304" pitchFamily="18"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8192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275" y="927279"/>
            <a:ext cx="11326867" cy="5201424"/>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SACMEQ IV STUDY</a:t>
            </a:r>
          </a:p>
          <a:p>
            <a:pPr algn="just"/>
            <a:endParaRPr lang="en-US" sz="3600"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SACMEQ </a:t>
            </a:r>
            <a:r>
              <a:rPr lang="en-US" sz="3600" dirty="0">
                <a:latin typeface="Times New Roman" panose="02020603050405020304" pitchFamily="18" charset="0"/>
                <a:cs typeface="Times New Roman" panose="02020603050405020304" pitchFamily="18" charset="0"/>
              </a:rPr>
              <a:t>IV study data collection was conducted in 2013. </a:t>
            </a:r>
            <a:endParaRPr lang="en-US" sz="3600" dirty="0" smtClean="0">
              <a:latin typeface="Times New Roman" panose="02020603050405020304" pitchFamily="18" charset="0"/>
              <a:cs typeface="Times New Roman" panose="02020603050405020304" pitchFamily="18" charset="0"/>
            </a:endParaRPr>
          </a:p>
          <a:p>
            <a:pPr marL="742950" indent="-742950" algn="just">
              <a:buFont typeface="+mj-lt"/>
              <a:buAutoNum type="alphaLcParenR"/>
            </a:pPr>
            <a:r>
              <a:rPr lang="en-ZA" sz="3600" dirty="0" smtClean="0">
                <a:latin typeface="Times New Roman" panose="02020603050405020304" pitchFamily="18" charset="0"/>
                <a:cs typeface="Times New Roman" panose="02020603050405020304" pitchFamily="18" charset="0"/>
              </a:rPr>
              <a:t>The </a:t>
            </a:r>
            <a:r>
              <a:rPr lang="en-ZA" sz="3600" dirty="0">
                <a:latin typeface="Times New Roman" panose="02020603050405020304" pitchFamily="18" charset="0"/>
                <a:cs typeface="Times New Roman" panose="02020603050405020304" pitchFamily="18" charset="0"/>
              </a:rPr>
              <a:t>purpose of the project was to gather information on </a:t>
            </a:r>
            <a:r>
              <a:rPr lang="en-ZA" sz="3600" dirty="0" smtClean="0">
                <a:latin typeface="Times New Roman" panose="02020603050405020304" pitchFamily="18" charset="0"/>
                <a:cs typeface="Times New Roman" panose="02020603050405020304" pitchFamily="18" charset="0"/>
              </a:rPr>
              <a:t>General </a:t>
            </a:r>
            <a:r>
              <a:rPr lang="en-ZA" sz="3600" dirty="0">
                <a:latin typeface="Times New Roman" panose="02020603050405020304" pitchFamily="18" charset="0"/>
                <a:cs typeface="Times New Roman" panose="02020603050405020304" pitchFamily="18" charset="0"/>
              </a:rPr>
              <a:t>conditions of schooling, </a:t>
            </a:r>
          </a:p>
          <a:p>
            <a:pPr marL="742950" indent="-742950" algn="just">
              <a:buFont typeface="+mj-lt"/>
              <a:buAutoNum type="alphaLcParenR"/>
            </a:pPr>
            <a:r>
              <a:rPr lang="en-ZA" sz="3600" dirty="0" smtClean="0">
                <a:latin typeface="Times New Roman" panose="02020603050405020304" pitchFamily="18" charset="0"/>
                <a:cs typeface="Times New Roman" panose="02020603050405020304" pitchFamily="18" charset="0"/>
              </a:rPr>
              <a:t>Reading </a:t>
            </a:r>
            <a:r>
              <a:rPr lang="en-ZA" sz="3600" dirty="0">
                <a:latin typeface="Times New Roman" panose="02020603050405020304" pitchFamily="18" charset="0"/>
                <a:cs typeface="Times New Roman" panose="02020603050405020304" pitchFamily="18" charset="0"/>
              </a:rPr>
              <a:t>and mathematics achievement levels of Grade 6 learners and their teachers, and </a:t>
            </a:r>
          </a:p>
          <a:p>
            <a:pPr marL="742950" indent="-742950" algn="just">
              <a:buFont typeface="+mj-lt"/>
              <a:buAutoNum type="alphaLcParenR"/>
            </a:pPr>
            <a:r>
              <a:rPr lang="en-ZA" sz="3600" dirty="0" smtClean="0">
                <a:latin typeface="Times New Roman" panose="02020603050405020304" pitchFamily="18" charset="0"/>
                <a:cs typeface="Times New Roman" panose="02020603050405020304" pitchFamily="18" charset="0"/>
              </a:rPr>
              <a:t>Knowledge </a:t>
            </a:r>
            <a:r>
              <a:rPr lang="en-ZA" sz="3600" dirty="0">
                <a:latin typeface="Times New Roman" panose="02020603050405020304" pitchFamily="18" charset="0"/>
                <a:cs typeface="Times New Roman" panose="02020603050405020304" pitchFamily="18" charset="0"/>
              </a:rPr>
              <a:t>that learners and their teachers have about HIV and AIDS.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972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199" y="188685"/>
            <a:ext cx="11858171" cy="6309420"/>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SAMPLING &amp; PARTICIPATION</a:t>
            </a:r>
          </a:p>
          <a:p>
            <a:pPr algn="just"/>
            <a:r>
              <a:rPr lang="en-US" sz="3600" dirty="0" smtClean="0">
                <a:latin typeface="Times New Roman" panose="02020603050405020304" pitchFamily="18" charset="0"/>
                <a:cs typeface="Times New Roman" panose="02020603050405020304" pitchFamily="18" charset="0"/>
              </a:rPr>
              <a:t>Two stage sampling design used;</a:t>
            </a:r>
          </a:p>
          <a:p>
            <a:pPr marL="742950" indent="-742950" algn="just">
              <a:buFont typeface="+mj-lt"/>
              <a:buAutoNum type="alphaLcParenR"/>
            </a:pPr>
            <a:r>
              <a:rPr lang="en-US" sz="3600" dirty="0" smtClean="0">
                <a:latin typeface="Times New Roman" panose="02020603050405020304" pitchFamily="18" charset="0"/>
                <a:cs typeface="Times New Roman" panose="02020603050405020304" pitchFamily="18" charset="0"/>
              </a:rPr>
              <a:t>Probability-Proportional-to-Size                               (sampling of Schools based on size of region).</a:t>
            </a:r>
          </a:p>
          <a:p>
            <a:pPr marL="742950" indent="-742950" algn="just">
              <a:buFont typeface="+mj-lt"/>
              <a:buAutoNum type="alphaLcParenR"/>
            </a:pPr>
            <a:r>
              <a:rPr lang="en-US" sz="3600" dirty="0" smtClean="0">
                <a:latin typeface="Times New Roman" panose="02020603050405020304" pitchFamily="18" charset="0"/>
                <a:cs typeface="Times New Roman" panose="02020603050405020304" pitchFamily="18" charset="0"/>
              </a:rPr>
              <a:t>Simple Random Sampling of learners using Computer-generated random numbers</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Participating </a:t>
            </a:r>
            <a:r>
              <a:rPr lang="en-US" sz="3600" dirty="0">
                <a:latin typeface="Times New Roman" panose="02020603050405020304" pitchFamily="18" charset="0"/>
                <a:cs typeface="Times New Roman" panose="02020603050405020304" pitchFamily="18" charset="0"/>
              </a:rPr>
              <a:t>in SACMEQ IV </a:t>
            </a:r>
            <a:r>
              <a:rPr lang="en-US" sz="3600" dirty="0" smtClean="0">
                <a:latin typeface="Times New Roman" panose="02020603050405020304" pitchFamily="18" charset="0"/>
                <a:cs typeface="Times New Roman" panose="02020603050405020304" pitchFamily="18" charset="0"/>
              </a:rPr>
              <a:t>study were;</a:t>
            </a:r>
          </a:p>
          <a:p>
            <a:pPr marL="571500" indent="-571500" algn="just">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4562 standard 6 pupils</a:t>
            </a:r>
          </a:p>
          <a:p>
            <a:pPr marL="571500" indent="-571500" algn="just">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435 of their teachers  </a:t>
            </a:r>
          </a:p>
          <a:p>
            <a:pPr marL="571500" indent="-571500" algn="just">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188 school heads.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5511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143" y="130629"/>
            <a:ext cx="11945257" cy="6586418"/>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INSTRUMENTS</a:t>
            </a:r>
          </a:p>
          <a:p>
            <a:pPr algn="just">
              <a:lnSpc>
                <a:spcPct val="150000"/>
              </a:lnSpc>
            </a:pPr>
            <a:r>
              <a:rPr lang="en-ZA" sz="3600" dirty="0" smtClean="0">
                <a:latin typeface="Times New Roman" panose="02020603050405020304" pitchFamily="18" charset="0"/>
                <a:cs typeface="Times New Roman" panose="02020603050405020304" pitchFamily="18" charset="0"/>
              </a:rPr>
              <a:t>Data collection instruments included;</a:t>
            </a:r>
          </a:p>
          <a:p>
            <a:pPr marL="742950" indent="-742950" algn="just">
              <a:lnSpc>
                <a:spcPct val="150000"/>
              </a:lnSpc>
              <a:buAutoNum type="alphaLcParenR"/>
            </a:pPr>
            <a:r>
              <a:rPr lang="en-ZA" sz="3600" dirty="0" smtClean="0">
                <a:latin typeface="Times New Roman" panose="02020603050405020304" pitchFamily="18" charset="0"/>
                <a:cs typeface="Times New Roman" panose="02020603050405020304" pitchFamily="18" charset="0"/>
              </a:rPr>
              <a:t>School </a:t>
            </a:r>
            <a:r>
              <a:rPr lang="en-ZA" sz="3600" dirty="0">
                <a:latin typeface="Times New Roman" panose="02020603050405020304" pitchFamily="18" charset="0"/>
                <a:cs typeface="Times New Roman" panose="02020603050405020304" pitchFamily="18" charset="0"/>
              </a:rPr>
              <a:t>Head Booklets, </a:t>
            </a:r>
            <a:endParaRPr lang="en-ZA" sz="3600" dirty="0" smtClean="0">
              <a:latin typeface="Times New Roman" panose="02020603050405020304" pitchFamily="18" charset="0"/>
              <a:cs typeface="Times New Roman" panose="02020603050405020304" pitchFamily="18" charset="0"/>
            </a:endParaRPr>
          </a:p>
          <a:p>
            <a:pPr marL="742950" indent="-742950" algn="just">
              <a:lnSpc>
                <a:spcPct val="150000"/>
              </a:lnSpc>
              <a:buAutoNum type="alphaLcParenR"/>
            </a:pPr>
            <a:r>
              <a:rPr lang="en-ZA" sz="3600" dirty="0" smtClean="0">
                <a:latin typeface="Times New Roman" panose="02020603050405020304" pitchFamily="18" charset="0"/>
                <a:cs typeface="Times New Roman" panose="02020603050405020304" pitchFamily="18" charset="0"/>
              </a:rPr>
              <a:t>School </a:t>
            </a:r>
            <a:r>
              <a:rPr lang="en-ZA" sz="3600" dirty="0">
                <a:latin typeface="Times New Roman" panose="02020603050405020304" pitchFamily="18" charset="0"/>
                <a:cs typeface="Times New Roman" panose="02020603050405020304" pitchFamily="18" charset="0"/>
              </a:rPr>
              <a:t>Information Booklets, </a:t>
            </a:r>
            <a:endParaRPr lang="en-ZA" sz="3600" dirty="0" smtClean="0">
              <a:latin typeface="Times New Roman" panose="02020603050405020304" pitchFamily="18" charset="0"/>
              <a:cs typeface="Times New Roman" panose="02020603050405020304" pitchFamily="18" charset="0"/>
            </a:endParaRPr>
          </a:p>
          <a:p>
            <a:pPr marL="742950" indent="-742950" algn="just">
              <a:lnSpc>
                <a:spcPct val="150000"/>
              </a:lnSpc>
              <a:buAutoNum type="alphaLcParenR"/>
            </a:pPr>
            <a:r>
              <a:rPr lang="en-ZA" sz="3600" dirty="0" smtClean="0">
                <a:latin typeface="Times New Roman" panose="02020603050405020304" pitchFamily="18" charset="0"/>
                <a:cs typeface="Times New Roman" panose="02020603050405020304" pitchFamily="18" charset="0"/>
              </a:rPr>
              <a:t>Teacher </a:t>
            </a:r>
            <a:r>
              <a:rPr lang="en-ZA" sz="3600" dirty="0">
                <a:latin typeface="Times New Roman" panose="02020603050405020304" pitchFamily="18" charset="0"/>
                <a:cs typeface="Times New Roman" panose="02020603050405020304" pitchFamily="18" charset="0"/>
              </a:rPr>
              <a:t>Booklets, </a:t>
            </a:r>
            <a:endParaRPr lang="en-ZA" sz="3600" dirty="0" smtClean="0">
              <a:latin typeface="Times New Roman" panose="02020603050405020304" pitchFamily="18" charset="0"/>
              <a:cs typeface="Times New Roman" panose="02020603050405020304" pitchFamily="18" charset="0"/>
            </a:endParaRPr>
          </a:p>
          <a:p>
            <a:pPr marL="742950" indent="-742950" algn="just">
              <a:lnSpc>
                <a:spcPct val="150000"/>
              </a:lnSpc>
              <a:buAutoNum type="alphaLcParenR"/>
            </a:pPr>
            <a:r>
              <a:rPr lang="en-ZA" sz="3600" dirty="0" smtClean="0">
                <a:latin typeface="Times New Roman" panose="02020603050405020304" pitchFamily="18" charset="0"/>
                <a:cs typeface="Times New Roman" panose="02020603050405020304" pitchFamily="18" charset="0"/>
              </a:rPr>
              <a:t>Pupil </a:t>
            </a:r>
            <a:r>
              <a:rPr lang="en-ZA" sz="3600" dirty="0">
                <a:latin typeface="Times New Roman" panose="02020603050405020304" pitchFamily="18" charset="0"/>
                <a:cs typeface="Times New Roman" panose="02020603050405020304" pitchFamily="18" charset="0"/>
              </a:rPr>
              <a:t>Booklets </a:t>
            </a:r>
            <a:endParaRPr lang="en-ZA" sz="3600" dirty="0" smtClean="0">
              <a:latin typeface="Times New Roman" panose="02020603050405020304" pitchFamily="18" charset="0"/>
              <a:cs typeface="Times New Roman" panose="02020603050405020304" pitchFamily="18" charset="0"/>
            </a:endParaRPr>
          </a:p>
          <a:p>
            <a:pPr marL="742950" indent="-742950" algn="just">
              <a:lnSpc>
                <a:spcPct val="150000"/>
              </a:lnSpc>
              <a:buAutoNum type="alphaLcParenR"/>
            </a:pPr>
            <a:r>
              <a:rPr lang="en-ZA" sz="3600" dirty="0" smtClean="0">
                <a:latin typeface="Times New Roman" panose="02020603050405020304" pitchFamily="18" charset="0"/>
                <a:cs typeface="Times New Roman" panose="02020603050405020304" pitchFamily="18" charset="0"/>
              </a:rPr>
              <a:t>Pupil </a:t>
            </a:r>
            <a:r>
              <a:rPr lang="en-ZA" sz="3600" dirty="0">
                <a:latin typeface="Times New Roman" panose="02020603050405020304" pitchFamily="18" charset="0"/>
                <a:cs typeface="Times New Roman" panose="02020603050405020304" pitchFamily="18" charset="0"/>
              </a:rPr>
              <a:t>Name Forms and </a:t>
            </a:r>
            <a:endParaRPr lang="en-ZA" sz="3600" dirty="0" smtClean="0">
              <a:latin typeface="Times New Roman" panose="02020603050405020304" pitchFamily="18" charset="0"/>
              <a:cs typeface="Times New Roman" panose="02020603050405020304" pitchFamily="18" charset="0"/>
            </a:endParaRPr>
          </a:p>
          <a:p>
            <a:pPr marL="742950" indent="-742950" algn="just">
              <a:lnSpc>
                <a:spcPct val="150000"/>
              </a:lnSpc>
              <a:buAutoNum type="alphaLcParenR"/>
            </a:pPr>
            <a:r>
              <a:rPr lang="en-ZA" sz="3600" dirty="0" smtClean="0">
                <a:latin typeface="Times New Roman" panose="02020603050405020304" pitchFamily="18" charset="0"/>
                <a:cs typeface="Times New Roman" panose="02020603050405020304" pitchFamily="18" charset="0"/>
              </a:rPr>
              <a:t>School </a:t>
            </a:r>
            <a:r>
              <a:rPr lang="en-ZA" sz="3600" dirty="0">
                <a:latin typeface="Times New Roman" panose="02020603050405020304" pitchFamily="18" charset="0"/>
                <a:cs typeface="Times New Roman" panose="02020603050405020304" pitchFamily="18" charset="0"/>
              </a:rPr>
              <a:t>Forms. </a:t>
            </a:r>
            <a:endPar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3158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143" y="0"/>
            <a:ext cx="11945257" cy="6494085"/>
          </a:xfrm>
          <a:prstGeom prst="rect">
            <a:avLst/>
          </a:prstGeom>
        </p:spPr>
        <p:txBody>
          <a:bodyPr wrap="square">
            <a:spAutoFit/>
          </a:bodyPr>
          <a:lstStyle/>
          <a:p>
            <a:pPr algn="just"/>
            <a:r>
              <a:rPr lang="en-US" sz="4400" b="1" dirty="0" smtClean="0">
                <a:solidFill>
                  <a:srgbClr val="FF0000"/>
                </a:solidFill>
                <a:latin typeface="Times New Roman" panose="02020603050405020304" pitchFamily="18" charset="0"/>
                <a:ea typeface="Calibri" panose="020F0502020204030204" pitchFamily="34" charset="0"/>
              </a:rPr>
              <a:t>FINDINGS</a:t>
            </a:r>
          </a:p>
          <a:p>
            <a:pPr lvl="0"/>
            <a:r>
              <a:rPr lang="en-ZA" sz="3600" dirty="0" smtClean="0">
                <a:latin typeface="Times New Roman" panose="02020603050405020304" pitchFamily="18" charset="0"/>
                <a:cs typeface="Times New Roman" panose="02020603050405020304" pitchFamily="18" charset="0"/>
              </a:rPr>
              <a:t>Discussion of the findings are based on the following</a:t>
            </a:r>
            <a:r>
              <a:rPr lang="en-ZA" sz="2800" dirty="0" smtClean="0">
                <a:latin typeface="Times New Roman" panose="02020603050405020304" pitchFamily="18" charset="0"/>
                <a:cs typeface="Times New Roman" panose="02020603050405020304" pitchFamily="18" charset="0"/>
              </a:rPr>
              <a:t>;</a:t>
            </a:r>
          </a:p>
          <a:p>
            <a:pPr marL="457200" lvl="0" indent="-457200">
              <a:buFont typeface="Wingdings" panose="05000000000000000000" pitchFamily="2" charset="2"/>
              <a:buChar char="ü"/>
            </a:pPr>
            <a:endParaRPr lang="en-ZA" sz="2800" dirty="0">
              <a:latin typeface="Times New Roman" panose="02020603050405020304" pitchFamily="18" charset="0"/>
              <a:cs typeface="Times New Roman" panose="02020603050405020304" pitchFamily="18" charset="0"/>
            </a:endParaRPr>
          </a:p>
          <a:p>
            <a:pPr marL="457200" lvl="0" indent="-457200">
              <a:buFont typeface="Wingdings" panose="05000000000000000000" pitchFamily="2" charset="2"/>
              <a:buChar char="ü"/>
            </a:pPr>
            <a:r>
              <a:rPr lang="en-ZA" sz="2800" dirty="0" smtClean="0">
                <a:latin typeface="Times New Roman" panose="02020603050405020304" pitchFamily="18" charset="0"/>
                <a:cs typeface="Times New Roman" panose="02020603050405020304" pitchFamily="18" charset="0"/>
              </a:rPr>
              <a:t>TRENDS </a:t>
            </a:r>
            <a:r>
              <a:rPr lang="en-ZA" sz="2800" dirty="0">
                <a:latin typeface="Times New Roman" panose="02020603050405020304" pitchFamily="18" charset="0"/>
                <a:cs typeface="Times New Roman" panose="02020603050405020304" pitchFamily="18" charset="0"/>
              </a:rPr>
              <a:t>IN ACHIEVEMENT LEVELS OF STANDARD 6 PUPILS IN BOTSWANA</a:t>
            </a:r>
            <a:endParaRPr lang="en-US" sz="2800" dirty="0">
              <a:latin typeface="Times New Roman" panose="02020603050405020304" pitchFamily="18" charset="0"/>
              <a:cs typeface="Times New Roman" panose="02020603050405020304" pitchFamily="18" charset="0"/>
            </a:endParaRPr>
          </a:p>
          <a:p>
            <a:r>
              <a:rPr lang="en-ZA"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457200" lvl="0" indent="-457200">
              <a:buFont typeface="Wingdings" panose="05000000000000000000" pitchFamily="2" charset="2"/>
              <a:buChar char="ü"/>
            </a:pPr>
            <a:r>
              <a:rPr lang="en-ZA" sz="2800" dirty="0">
                <a:latin typeface="Times New Roman" panose="02020603050405020304" pitchFamily="18" charset="0"/>
                <a:cs typeface="Times New Roman" panose="02020603050405020304" pitchFamily="18" charset="0"/>
              </a:rPr>
              <a:t>ACCESS TO LEARNING MATERIALS IN BOTSWANA PRIMARY SCHOOLS</a:t>
            </a:r>
            <a:endParaRPr lang="en-US" sz="2800" dirty="0">
              <a:latin typeface="Times New Roman" panose="02020603050405020304" pitchFamily="18" charset="0"/>
              <a:cs typeface="Times New Roman" panose="02020603050405020304" pitchFamily="18" charset="0"/>
            </a:endParaRPr>
          </a:p>
          <a:p>
            <a:r>
              <a:rPr lang="en-ZA"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r>
              <a:rPr lang="en-ZA"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457200" lvl="0" indent="-457200">
              <a:buFont typeface="Wingdings" panose="05000000000000000000" pitchFamily="2" charset="2"/>
              <a:buChar char="ü"/>
            </a:pPr>
            <a:r>
              <a:rPr lang="en-ZA" sz="2800" dirty="0">
                <a:latin typeface="Times New Roman" panose="02020603050405020304" pitchFamily="18" charset="0"/>
                <a:cs typeface="Times New Roman" panose="02020603050405020304" pitchFamily="18" charset="0"/>
              </a:rPr>
              <a:t>PUPILS AND TEACHER KNOWLEDGE ABOUT HIV AND AIDS IN </a:t>
            </a:r>
            <a:r>
              <a:rPr lang="en-ZA" sz="2800" dirty="0" smtClean="0">
                <a:latin typeface="Times New Roman" panose="02020603050405020304" pitchFamily="18" charset="0"/>
                <a:cs typeface="Times New Roman" panose="02020603050405020304" pitchFamily="18" charset="0"/>
              </a:rPr>
              <a:t>BOTSWANA</a:t>
            </a:r>
          </a:p>
          <a:p>
            <a:pPr lvl="0"/>
            <a:endParaRPr lang="en-ZA" sz="2800" dirty="0" smtClean="0">
              <a:latin typeface="Times New Roman" panose="02020603050405020304" pitchFamily="18" charset="0"/>
              <a:cs typeface="Times New Roman" panose="02020603050405020304" pitchFamily="18" charset="0"/>
            </a:endParaRPr>
          </a:p>
          <a:p>
            <a:pPr marL="457200" lvl="0" indent="-457200">
              <a:buFont typeface="Wingdings" panose="05000000000000000000" pitchFamily="2" charset="2"/>
              <a:buChar char="ü"/>
            </a:pPr>
            <a:r>
              <a:rPr lang="en-ZA" sz="2800" dirty="0" smtClean="0">
                <a:latin typeface="Times New Roman" panose="02020603050405020304" pitchFamily="18" charset="0"/>
                <a:cs typeface="Times New Roman" panose="02020603050405020304" pitchFamily="18" charset="0"/>
              </a:rPr>
              <a:t>BREAKFAST &amp; SUPPER PATTERNS</a:t>
            </a:r>
            <a:endParaRPr lang="en-US" sz="4400" b="1" dirty="0" smtClean="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43254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4217894"/>
              </p:ext>
            </p:extLst>
          </p:nvPr>
        </p:nvGraphicFramePr>
        <p:xfrm>
          <a:off x="684212" y="685799"/>
          <a:ext cx="11112836" cy="4749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4154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Slice</Template>
  <TotalTime>12241</TotalTime>
  <Words>1532</Words>
  <Application>Microsoft Office PowerPoint</Application>
  <PresentationFormat>Widescreen</PresentationFormat>
  <Paragraphs>368</Paragraphs>
  <Slides>32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Bernard MT Condensed</vt:lpstr>
      <vt:lpstr>Calibri</vt:lpstr>
      <vt:lpstr>Century Gothic</vt:lpstr>
      <vt:lpstr>Times New Roman</vt:lpstr>
      <vt:lpstr>Wingdings</vt:lpstr>
      <vt:lpstr>Wingdings 3</vt:lpstr>
      <vt:lpstr>Slice</vt:lpstr>
      <vt:lpstr>Reflections on Ministry of Basic Education Policy Concerns: Lessons from SACMEC IV- A synopsis on SACMEQ IV results.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National Benchmark is 100%</vt:lpstr>
      <vt:lpstr>National Benchmark is 100%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thank you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SEACMEQ IV STUDY</dc:title>
  <dc:creator>Archie Galeboe</dc:creator>
  <cp:lastModifiedBy>Kagiso P. Maule</cp:lastModifiedBy>
  <cp:revision>76</cp:revision>
  <dcterms:created xsi:type="dcterms:W3CDTF">2019-03-01T06:28:11Z</dcterms:created>
  <dcterms:modified xsi:type="dcterms:W3CDTF">2019-05-21T12:39:51Z</dcterms:modified>
</cp:coreProperties>
</file>